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4" r:id="rId5"/>
    <p:sldId id="263" r:id="rId6"/>
    <p:sldId id="262" r:id="rId7"/>
    <p:sldId id="261" r:id="rId8"/>
    <p:sldId id="260" r:id="rId9"/>
    <p:sldId id="259" r:id="rId10"/>
    <p:sldId id="265" r:id="rId11"/>
    <p:sldId id="266" r:id="rId12"/>
    <p:sldId id="267" r:id="rId13"/>
    <p:sldId id="269" r:id="rId14"/>
    <p:sldId id="268" r:id="rId15"/>
    <p:sldId id="270" r:id="rId1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96" y="8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C5428208-6CCA-4D10-8ED1-F9981F0F9245}" type="datetimeFigureOut">
              <a:rPr lang="ru-RU" smtClean="0"/>
              <a:t>05.12.2022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B6981F1-F2C8-41B4-A369-67C46ADDAB60}" type="slidenum">
              <a:rPr lang="ru-RU" smtClean="0"/>
              <a:t>‹#›</a:t>
            </a:fld>
            <a:endParaRPr lang="ru-RU"/>
          </a:p>
        </p:txBody>
      </p:sp>
    </p:spTree>
    <p:extLst>
      <p:ext uri="{BB962C8B-B14F-4D97-AF65-F5344CB8AC3E}">
        <p14:creationId xmlns:p14="http://schemas.microsoft.com/office/powerpoint/2010/main" val="22504260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5428208-6CCA-4D10-8ED1-F9981F0F9245}" type="datetimeFigureOut">
              <a:rPr lang="ru-RU" smtClean="0"/>
              <a:t>05.12.2022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B6981F1-F2C8-41B4-A369-67C46ADDAB60}" type="slidenum">
              <a:rPr lang="ru-RU" smtClean="0"/>
              <a:t>‹#›</a:t>
            </a:fld>
            <a:endParaRPr lang="ru-RU"/>
          </a:p>
        </p:txBody>
      </p:sp>
    </p:spTree>
    <p:extLst>
      <p:ext uri="{BB962C8B-B14F-4D97-AF65-F5344CB8AC3E}">
        <p14:creationId xmlns:p14="http://schemas.microsoft.com/office/powerpoint/2010/main" val="10315087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C5428208-6CCA-4D10-8ED1-F9981F0F9245}" type="datetimeFigureOut">
              <a:rPr lang="ru-RU" smtClean="0"/>
              <a:t>05.12.2022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B6981F1-F2C8-41B4-A369-67C46ADDAB60}" type="slidenum">
              <a:rPr lang="ru-RU" smtClean="0"/>
              <a:t>‹#›</a:t>
            </a:fld>
            <a:endParaRPr lang="ru-RU"/>
          </a:p>
        </p:txBody>
      </p:sp>
    </p:spTree>
    <p:extLst>
      <p:ext uri="{BB962C8B-B14F-4D97-AF65-F5344CB8AC3E}">
        <p14:creationId xmlns:p14="http://schemas.microsoft.com/office/powerpoint/2010/main" val="26066328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C5428208-6CCA-4D10-8ED1-F9981F0F9245}" type="datetimeFigureOut">
              <a:rPr lang="ru-RU" smtClean="0"/>
              <a:t>05.12.2022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B6981F1-F2C8-41B4-A369-67C46ADDAB60}" type="slidenum">
              <a:rPr lang="ru-RU" smtClean="0"/>
              <a:t>‹#›</a:t>
            </a:fld>
            <a:endParaRPr lang="ru-RU"/>
          </a:p>
        </p:txBody>
      </p:sp>
    </p:spTree>
    <p:extLst>
      <p:ext uri="{BB962C8B-B14F-4D97-AF65-F5344CB8AC3E}">
        <p14:creationId xmlns:p14="http://schemas.microsoft.com/office/powerpoint/2010/main" val="9941924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C5428208-6CCA-4D10-8ED1-F9981F0F9245}" type="datetimeFigureOut">
              <a:rPr lang="ru-RU" smtClean="0"/>
              <a:t>05.12.2022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B6981F1-F2C8-41B4-A369-67C46ADDAB60}" type="slidenum">
              <a:rPr lang="ru-RU" smtClean="0"/>
              <a:t>‹#›</a:t>
            </a:fld>
            <a:endParaRPr lang="ru-RU"/>
          </a:p>
        </p:txBody>
      </p:sp>
    </p:spTree>
    <p:extLst>
      <p:ext uri="{BB962C8B-B14F-4D97-AF65-F5344CB8AC3E}">
        <p14:creationId xmlns:p14="http://schemas.microsoft.com/office/powerpoint/2010/main" val="13227287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C5428208-6CCA-4D10-8ED1-F9981F0F9245}" type="datetimeFigureOut">
              <a:rPr lang="ru-RU" smtClean="0"/>
              <a:t>05.12.2022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B6981F1-F2C8-41B4-A369-67C46ADDAB60}" type="slidenum">
              <a:rPr lang="ru-RU" smtClean="0"/>
              <a:t>‹#›</a:t>
            </a:fld>
            <a:endParaRPr lang="ru-RU"/>
          </a:p>
        </p:txBody>
      </p:sp>
    </p:spTree>
    <p:extLst>
      <p:ext uri="{BB962C8B-B14F-4D97-AF65-F5344CB8AC3E}">
        <p14:creationId xmlns:p14="http://schemas.microsoft.com/office/powerpoint/2010/main" val="36302491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C5428208-6CCA-4D10-8ED1-F9981F0F9245}" type="datetimeFigureOut">
              <a:rPr lang="ru-RU" smtClean="0"/>
              <a:t>05.12.2022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B6981F1-F2C8-41B4-A369-67C46ADDAB60}" type="slidenum">
              <a:rPr lang="ru-RU" smtClean="0"/>
              <a:t>‹#›</a:t>
            </a:fld>
            <a:endParaRPr lang="ru-RU"/>
          </a:p>
        </p:txBody>
      </p:sp>
    </p:spTree>
    <p:extLst>
      <p:ext uri="{BB962C8B-B14F-4D97-AF65-F5344CB8AC3E}">
        <p14:creationId xmlns:p14="http://schemas.microsoft.com/office/powerpoint/2010/main" val="15291531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C5428208-6CCA-4D10-8ED1-F9981F0F9245}" type="datetimeFigureOut">
              <a:rPr lang="ru-RU" smtClean="0"/>
              <a:t>05.12.2022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B6981F1-F2C8-41B4-A369-67C46ADDAB60}" type="slidenum">
              <a:rPr lang="ru-RU" smtClean="0"/>
              <a:t>‹#›</a:t>
            </a:fld>
            <a:endParaRPr lang="ru-RU"/>
          </a:p>
        </p:txBody>
      </p:sp>
    </p:spTree>
    <p:extLst>
      <p:ext uri="{BB962C8B-B14F-4D97-AF65-F5344CB8AC3E}">
        <p14:creationId xmlns:p14="http://schemas.microsoft.com/office/powerpoint/2010/main" val="5239952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C5428208-6CCA-4D10-8ED1-F9981F0F9245}" type="datetimeFigureOut">
              <a:rPr lang="ru-RU" smtClean="0"/>
              <a:t>05.12.2022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B6981F1-F2C8-41B4-A369-67C46ADDAB60}" type="slidenum">
              <a:rPr lang="ru-RU" smtClean="0"/>
              <a:t>‹#›</a:t>
            </a:fld>
            <a:endParaRPr lang="ru-RU"/>
          </a:p>
        </p:txBody>
      </p:sp>
    </p:spTree>
    <p:extLst>
      <p:ext uri="{BB962C8B-B14F-4D97-AF65-F5344CB8AC3E}">
        <p14:creationId xmlns:p14="http://schemas.microsoft.com/office/powerpoint/2010/main" val="7237327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5428208-6CCA-4D10-8ED1-F9981F0F9245}" type="datetimeFigureOut">
              <a:rPr lang="ru-RU" smtClean="0"/>
              <a:t>05.12.2022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B6981F1-F2C8-41B4-A369-67C46ADDAB60}" type="slidenum">
              <a:rPr lang="ru-RU" smtClean="0"/>
              <a:t>‹#›</a:t>
            </a:fld>
            <a:endParaRPr lang="ru-RU"/>
          </a:p>
        </p:txBody>
      </p:sp>
    </p:spTree>
    <p:extLst>
      <p:ext uri="{BB962C8B-B14F-4D97-AF65-F5344CB8AC3E}">
        <p14:creationId xmlns:p14="http://schemas.microsoft.com/office/powerpoint/2010/main" val="4812263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5428208-6CCA-4D10-8ED1-F9981F0F9245}" type="datetimeFigureOut">
              <a:rPr lang="ru-RU" smtClean="0"/>
              <a:t>05.12.2022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B6981F1-F2C8-41B4-A369-67C46ADDAB60}" type="slidenum">
              <a:rPr lang="ru-RU" smtClean="0"/>
              <a:t>‹#›</a:t>
            </a:fld>
            <a:endParaRPr lang="ru-RU"/>
          </a:p>
        </p:txBody>
      </p:sp>
    </p:spTree>
    <p:extLst>
      <p:ext uri="{BB962C8B-B14F-4D97-AF65-F5344CB8AC3E}">
        <p14:creationId xmlns:p14="http://schemas.microsoft.com/office/powerpoint/2010/main" val="5714939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428208-6CCA-4D10-8ED1-F9981F0F9245}" type="datetimeFigureOut">
              <a:rPr lang="ru-RU" smtClean="0"/>
              <a:t>05.12.2022</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6981F1-F2C8-41B4-A369-67C46ADDAB60}" type="slidenum">
              <a:rPr lang="ru-RU" smtClean="0"/>
              <a:t>‹#›</a:t>
            </a:fld>
            <a:endParaRPr lang="ru-RU"/>
          </a:p>
        </p:txBody>
      </p:sp>
    </p:spTree>
    <p:extLst>
      <p:ext uri="{BB962C8B-B14F-4D97-AF65-F5344CB8AC3E}">
        <p14:creationId xmlns:p14="http://schemas.microsoft.com/office/powerpoint/2010/main" val="24517476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png"/><Relationship Id="rId5" Type="http://schemas.microsoft.com/office/2007/relationships/hdphoto" Target="../media/hdphoto2.wdp"/><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4.png"/><Relationship Id="rId1" Type="http://schemas.openxmlformats.org/officeDocument/2006/relationships/slideLayout" Target="../slideLayouts/slideLayout1.xml"/><Relationship Id="rId5" Type="http://schemas.microsoft.com/office/2007/relationships/hdphoto" Target="../media/hdphoto5.wdp"/><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8.png"/><Relationship Id="rId5" Type="http://schemas.microsoft.com/office/2007/relationships/hdphoto" Target="../media/hdphoto7.wdp"/><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1.xml"/><Relationship Id="rId4" Type="http://schemas.microsoft.com/office/2007/relationships/hdphoto" Target="../media/hdphoto8.wdp"/></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14299" y="114300"/>
            <a:ext cx="1338943" cy="914400"/>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smtClean="0">
                <a:solidFill>
                  <a:srgbClr val="C00000"/>
                </a:solidFill>
                <a:latin typeface="Times New Roman" panose="02020603050405020304" pitchFamily="18" charset="0"/>
                <a:cs typeface="Times New Roman" panose="02020603050405020304" pitchFamily="18" charset="0"/>
              </a:rPr>
              <a:t>НПК</a:t>
            </a:r>
            <a:endParaRPr lang="ru-RU" sz="2000" b="1" dirty="0">
              <a:solidFill>
                <a:srgbClr val="C00000"/>
              </a:solidFill>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2614765" y="2664320"/>
            <a:ext cx="7756071" cy="914400"/>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smtClean="0">
                <a:solidFill>
                  <a:srgbClr val="C00000"/>
                </a:solidFill>
                <a:latin typeface="Times New Roman" panose="02020603050405020304" pitchFamily="18" charset="0"/>
                <a:cs typeface="Times New Roman" panose="02020603050405020304" pitchFamily="18" charset="0"/>
              </a:rPr>
              <a:t>Лекция №05 - </a:t>
            </a:r>
            <a:r>
              <a:rPr lang="ru-RU" sz="2000" b="1" dirty="0">
                <a:solidFill>
                  <a:srgbClr val="C00000"/>
                </a:solidFill>
                <a:latin typeface="Times New Roman" panose="02020603050405020304" pitchFamily="18" charset="0"/>
                <a:cs typeface="Times New Roman" panose="02020603050405020304" pitchFamily="18" charset="0"/>
              </a:rPr>
              <a:t>Магнитный метод контроля</a:t>
            </a:r>
            <a:r>
              <a:rPr lang="ru-RU" sz="2000" b="1" dirty="0" smtClean="0">
                <a:solidFill>
                  <a:srgbClr val="C00000"/>
                </a:solidFill>
                <a:latin typeface="Times New Roman" panose="02020603050405020304" pitchFamily="18" charset="0"/>
                <a:cs typeface="Times New Roman" panose="02020603050405020304" pitchFamily="18" charset="0"/>
              </a:rPr>
              <a:t>.</a:t>
            </a:r>
            <a:endParaRPr lang="ru-RU" sz="2000"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750061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77421" y="1028701"/>
            <a:ext cx="11900848" cy="3967842"/>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spcAft>
                <a:spcPts val="600"/>
              </a:spcAft>
            </a:pPr>
            <a:r>
              <a:rPr lang="ru-RU" sz="2400" b="1" dirty="0" smtClean="0">
                <a:solidFill>
                  <a:srgbClr val="C00000"/>
                </a:solidFill>
                <a:latin typeface="Times New Roman" panose="02020603050405020304" pitchFamily="18" charset="0"/>
                <a:cs typeface="Times New Roman" panose="02020603050405020304" pitchFamily="18" charset="0"/>
              </a:rPr>
              <a:t>Вопросы:</a:t>
            </a:r>
          </a:p>
          <a:p>
            <a:pPr algn="just">
              <a:spcBef>
                <a:spcPts val="600"/>
              </a:spcBef>
              <a:spcAft>
                <a:spcPts val="600"/>
              </a:spcAft>
            </a:pPr>
            <a:r>
              <a:rPr lang="ru-RU" sz="2400" b="1" dirty="0" smtClean="0">
                <a:solidFill>
                  <a:srgbClr val="C00000"/>
                </a:solidFill>
                <a:latin typeface="Times New Roman" panose="02020603050405020304" pitchFamily="18" charset="0"/>
                <a:cs typeface="Times New Roman" panose="02020603050405020304" pitchFamily="18" charset="0"/>
              </a:rPr>
              <a:t>1.Принцип </a:t>
            </a:r>
            <a:r>
              <a:rPr lang="ru-RU" sz="2400" b="1" dirty="0">
                <a:solidFill>
                  <a:srgbClr val="C00000"/>
                </a:solidFill>
                <a:latin typeface="Times New Roman" panose="02020603050405020304" pitchFamily="18" charset="0"/>
                <a:cs typeface="Times New Roman" panose="02020603050405020304" pitchFamily="18" charset="0"/>
              </a:rPr>
              <a:t>и область применения метода. </a:t>
            </a:r>
            <a:endParaRPr lang="ru-RU" sz="2400" b="1" dirty="0" smtClean="0">
              <a:solidFill>
                <a:srgbClr val="C00000"/>
              </a:solidFill>
              <a:latin typeface="Times New Roman" panose="02020603050405020304" pitchFamily="18" charset="0"/>
              <a:cs typeface="Times New Roman" panose="02020603050405020304" pitchFamily="18" charset="0"/>
            </a:endParaRPr>
          </a:p>
          <a:p>
            <a:pPr algn="just">
              <a:spcBef>
                <a:spcPts val="600"/>
              </a:spcBef>
              <a:spcAft>
                <a:spcPts val="600"/>
              </a:spcAft>
            </a:pPr>
            <a:r>
              <a:rPr lang="ru-RU" sz="2400" b="1" dirty="0" smtClean="0">
                <a:solidFill>
                  <a:srgbClr val="C00000"/>
                </a:solidFill>
                <a:latin typeface="Times New Roman" panose="02020603050405020304" pitchFamily="18" charset="0"/>
                <a:cs typeface="Times New Roman" panose="02020603050405020304" pitchFamily="18" charset="0"/>
              </a:rPr>
              <a:t>2.Приборы</a:t>
            </a:r>
            <a:r>
              <a:rPr lang="ru-RU" sz="2400" b="1" dirty="0">
                <a:solidFill>
                  <a:srgbClr val="C00000"/>
                </a:solidFill>
                <a:latin typeface="Times New Roman" panose="02020603050405020304" pitchFamily="18" charset="0"/>
                <a:cs typeface="Times New Roman" panose="02020603050405020304" pitchFamily="18" charset="0"/>
              </a:rPr>
              <a:t>, применяемые для магнитного контроля качества в строительных конструкциях.</a:t>
            </a:r>
          </a:p>
        </p:txBody>
      </p:sp>
    </p:spTree>
    <p:extLst>
      <p:ext uri="{BB962C8B-B14F-4D97-AF65-F5344CB8AC3E}">
        <p14:creationId xmlns:p14="http://schemas.microsoft.com/office/powerpoint/2010/main" val="30240783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0108" y="0"/>
            <a:ext cx="12011891" cy="6571030"/>
          </a:xfrm>
          <a:prstGeom prst="rect">
            <a:avLst/>
          </a:prstGeom>
        </p:spPr>
        <p:txBody>
          <a:bodyPr wrap="square">
            <a:spAutoFit/>
          </a:bodyPr>
          <a:lstStyle/>
          <a:p>
            <a:pPr algn="ctr">
              <a:spcBef>
                <a:spcPts val="600"/>
              </a:spcBef>
              <a:spcAft>
                <a:spcPts val="600"/>
              </a:spcAft>
            </a:pPr>
            <a:r>
              <a:rPr lang="ru-RU" b="1" dirty="0">
                <a:solidFill>
                  <a:srgbClr val="C00000"/>
                </a:solidFill>
                <a:latin typeface="Times New Roman" panose="02020603050405020304" pitchFamily="18" charset="0"/>
                <a:cs typeface="Times New Roman" panose="02020603050405020304" pitchFamily="18" charset="0"/>
              </a:rPr>
              <a:t>1.Принцип и область применения метода</a:t>
            </a:r>
            <a:r>
              <a:rPr lang="ru-RU" b="1" dirty="0" smtClean="0">
                <a:solidFill>
                  <a:srgbClr val="C00000"/>
                </a:solidFill>
                <a:latin typeface="Times New Roman" panose="02020603050405020304" pitchFamily="18" charset="0"/>
                <a:cs typeface="Times New Roman" panose="02020603050405020304" pitchFamily="18" charset="0"/>
              </a:rPr>
              <a:t>.</a:t>
            </a:r>
          </a:p>
          <a:p>
            <a:pPr algn="just">
              <a:spcBef>
                <a:spcPts val="600"/>
              </a:spcBef>
              <a:spcAft>
                <a:spcPts val="600"/>
              </a:spcAft>
            </a:pPr>
            <a:r>
              <a:rPr lang="ru-RU" b="1" dirty="0" smtClean="0">
                <a:latin typeface="Times New Roman" panose="02020603050405020304" pitchFamily="18" charset="0"/>
                <a:cs typeface="Times New Roman" panose="02020603050405020304" pitchFamily="18" charset="0"/>
              </a:rPr>
              <a:t>     В </a:t>
            </a:r>
            <a:r>
              <a:rPr lang="ru-RU" b="1" dirty="0">
                <a:latin typeface="Times New Roman" panose="02020603050405020304" pitchFamily="18" charset="0"/>
                <a:cs typeface="Times New Roman" panose="02020603050405020304" pitchFamily="18" charset="0"/>
              </a:rPr>
              <a:t>настоящее время широко применяются различные физические методы и средства неразрушающего контроля качества металлов, металлических изделий и металлических строительных конструкций, и в целом зданий и сооружений, позволяющие осуществлять проверку качества строительной продукции без нарушения ее пригодности к использованию по назначению.</a:t>
            </a:r>
          </a:p>
          <a:p>
            <a:pPr algn="just">
              <a:spcBef>
                <a:spcPts val="600"/>
              </a:spcBef>
              <a:spcAft>
                <a:spcPts val="600"/>
              </a:spcAft>
            </a:pPr>
            <a:r>
              <a:rPr lang="ru-RU" b="1" dirty="0" smtClean="0">
                <a:latin typeface="Times New Roman" panose="02020603050405020304" pitchFamily="18" charset="0"/>
                <a:cs typeface="Times New Roman" panose="02020603050405020304" pitchFamily="18" charset="0"/>
              </a:rPr>
              <a:t>     При </a:t>
            </a:r>
            <a:r>
              <a:rPr lang="ru-RU" b="1" dirty="0">
                <a:latin typeface="Times New Roman" panose="02020603050405020304" pitchFamily="18" charset="0"/>
                <a:cs typeface="Times New Roman" panose="02020603050405020304" pitchFamily="18" charset="0"/>
              </a:rPr>
              <a:t>этом все дефекты, как известно, вызывают изменение физических характеристик металлов и сплавов, а именно плотности, электропроводности, магнитной проницаемости, упругих свойств и т. д</a:t>
            </a:r>
            <a:r>
              <a:rPr lang="ru-RU" b="1" dirty="0" smtClean="0">
                <a:latin typeface="Times New Roman" panose="02020603050405020304" pitchFamily="18" charset="0"/>
                <a:cs typeface="Times New Roman" panose="02020603050405020304" pitchFamily="18" charset="0"/>
              </a:rPr>
              <a:t>.</a:t>
            </a:r>
            <a:endParaRPr lang="ru-RU" b="1" dirty="0">
              <a:latin typeface="Times New Roman" panose="02020603050405020304" pitchFamily="18" charset="0"/>
              <a:cs typeface="Times New Roman" panose="02020603050405020304" pitchFamily="18" charset="0"/>
            </a:endParaRPr>
          </a:p>
          <a:p>
            <a:pPr algn="just"/>
            <a:r>
              <a:rPr lang="ru-RU" b="1" dirty="0" smtClean="0">
                <a:latin typeface="Times New Roman" panose="02020603050405020304" pitchFamily="18" charset="0"/>
                <a:cs typeface="Times New Roman" panose="02020603050405020304" pitchFamily="18" charset="0"/>
              </a:rPr>
              <a:t>     </a:t>
            </a:r>
            <a:r>
              <a:rPr lang="ru-RU" b="1" i="1" dirty="0" smtClean="0">
                <a:solidFill>
                  <a:srgbClr val="002060"/>
                </a:solidFill>
                <a:latin typeface="Times New Roman" panose="02020603050405020304" pitchFamily="18" charset="0"/>
                <a:cs typeface="Times New Roman" panose="02020603050405020304" pitchFamily="18" charset="0"/>
              </a:rPr>
              <a:t>И </a:t>
            </a:r>
            <a:r>
              <a:rPr lang="ru-RU" b="1" i="1" dirty="0">
                <a:solidFill>
                  <a:srgbClr val="002060"/>
                </a:solidFill>
                <a:latin typeface="Times New Roman" panose="02020603050405020304" pitchFamily="18" charset="0"/>
                <a:cs typeface="Times New Roman" panose="02020603050405020304" pitchFamily="18" charset="0"/>
              </a:rPr>
              <a:t>соответственно основными задачами магнитного неразрушающего контроля качества определяются 3-и главных направления:</a:t>
            </a:r>
          </a:p>
          <a:p>
            <a:pPr lvl="0" algn="just"/>
            <a:r>
              <a:rPr lang="ru-RU" b="1" i="1" dirty="0" smtClean="0">
                <a:solidFill>
                  <a:srgbClr val="002060"/>
                </a:solidFill>
                <a:latin typeface="Times New Roman" panose="02020603050405020304" pitchFamily="18" charset="0"/>
                <a:cs typeface="Times New Roman" panose="02020603050405020304" pitchFamily="18" charset="0"/>
              </a:rPr>
              <a:t>- контроль </a:t>
            </a:r>
            <a:r>
              <a:rPr lang="ru-RU" b="1" i="1" dirty="0">
                <a:solidFill>
                  <a:srgbClr val="002060"/>
                </a:solidFill>
                <a:latin typeface="Times New Roman" panose="02020603050405020304" pitchFamily="18" charset="0"/>
                <a:cs typeface="Times New Roman" panose="02020603050405020304" pitchFamily="18" charset="0"/>
              </a:rPr>
              <a:t>сплошности — это дефектоскопия;</a:t>
            </a:r>
          </a:p>
          <a:p>
            <a:pPr lvl="0" algn="just"/>
            <a:r>
              <a:rPr lang="ru-RU" b="1" i="1" dirty="0" smtClean="0">
                <a:solidFill>
                  <a:srgbClr val="002060"/>
                </a:solidFill>
                <a:latin typeface="Times New Roman" panose="02020603050405020304" pitchFamily="18" charset="0"/>
                <a:cs typeface="Times New Roman" panose="02020603050405020304" pitchFamily="18" charset="0"/>
              </a:rPr>
              <a:t>- оценка </a:t>
            </a:r>
            <a:r>
              <a:rPr lang="ru-RU" b="1" i="1" dirty="0">
                <a:solidFill>
                  <a:srgbClr val="002060"/>
                </a:solidFill>
                <a:latin typeface="Times New Roman" panose="02020603050405020304" pitchFamily="18" charset="0"/>
                <a:cs typeface="Times New Roman" panose="02020603050405020304" pitchFamily="18" charset="0"/>
              </a:rPr>
              <a:t>физико-механических свойств — это структуроскопия;</a:t>
            </a:r>
          </a:p>
          <a:p>
            <a:pPr marL="285750" lvl="0" indent="-285750" algn="just">
              <a:buFontTx/>
              <a:buChar char="-"/>
            </a:pPr>
            <a:r>
              <a:rPr lang="ru-RU" b="1" i="1" dirty="0" smtClean="0">
                <a:solidFill>
                  <a:srgbClr val="002060"/>
                </a:solidFill>
                <a:latin typeface="Times New Roman" panose="02020603050405020304" pitchFamily="18" charset="0"/>
                <a:cs typeface="Times New Roman" panose="02020603050405020304" pitchFamily="18" charset="0"/>
              </a:rPr>
              <a:t>измерение </a:t>
            </a:r>
            <a:r>
              <a:rPr lang="ru-RU" b="1" i="1" dirty="0">
                <a:solidFill>
                  <a:srgbClr val="002060"/>
                </a:solidFill>
                <a:latin typeface="Times New Roman" panose="02020603050405020304" pitchFamily="18" charset="0"/>
                <a:cs typeface="Times New Roman" panose="02020603050405020304" pitchFamily="18" charset="0"/>
              </a:rPr>
              <a:t>размеров — это </a:t>
            </a:r>
            <a:r>
              <a:rPr lang="ru-RU" b="1" i="1" dirty="0" smtClean="0">
                <a:solidFill>
                  <a:srgbClr val="002060"/>
                </a:solidFill>
                <a:latin typeface="Times New Roman" panose="02020603050405020304" pitchFamily="18" charset="0"/>
                <a:cs typeface="Times New Roman" panose="02020603050405020304" pitchFamily="18" charset="0"/>
              </a:rPr>
              <a:t>толщинометрия.</a:t>
            </a:r>
          </a:p>
          <a:p>
            <a:pPr lvl="0" algn="just"/>
            <a:r>
              <a:rPr lang="ru-RU" b="1" dirty="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    </a:t>
            </a:r>
            <a:r>
              <a:rPr lang="ru-RU" b="1" i="1" dirty="0" smtClean="0">
                <a:solidFill>
                  <a:srgbClr val="7030A0"/>
                </a:solidFill>
                <a:latin typeface="Times New Roman" panose="02020603050405020304" pitchFamily="18" charset="0"/>
                <a:cs typeface="Times New Roman" panose="02020603050405020304" pitchFamily="18" charset="0"/>
              </a:rPr>
              <a:t>При </a:t>
            </a:r>
            <a:r>
              <a:rPr lang="ru-RU" b="1" i="1" dirty="0">
                <a:solidFill>
                  <a:srgbClr val="7030A0"/>
                </a:solidFill>
                <a:latin typeface="Times New Roman" panose="02020603050405020304" pitchFamily="18" charset="0"/>
                <a:cs typeface="Times New Roman" panose="02020603050405020304" pitchFamily="18" charset="0"/>
              </a:rPr>
              <a:t>этом по способу получения первичной информации различают следующие методы магнитного неразрушающего контроля:</a:t>
            </a:r>
          </a:p>
          <a:p>
            <a:pPr lvl="0" algn="just"/>
            <a:r>
              <a:rPr lang="ru-RU" b="1" i="1" dirty="0">
                <a:solidFill>
                  <a:srgbClr val="7030A0"/>
                </a:solidFill>
                <a:latin typeface="Times New Roman" panose="02020603050405020304" pitchFamily="18" charset="0"/>
                <a:cs typeface="Times New Roman" panose="02020603050405020304" pitchFamily="18" charset="0"/>
              </a:rPr>
              <a:t>магнитопорошковый (МП);</a:t>
            </a:r>
          </a:p>
          <a:p>
            <a:pPr lvl="0" algn="just"/>
            <a:r>
              <a:rPr lang="ru-RU" b="1" i="1" dirty="0">
                <a:solidFill>
                  <a:srgbClr val="7030A0"/>
                </a:solidFill>
                <a:latin typeface="Times New Roman" panose="02020603050405020304" pitchFamily="18" charset="0"/>
                <a:cs typeface="Times New Roman" panose="02020603050405020304" pitchFamily="18" charset="0"/>
              </a:rPr>
              <a:t>магнитографический (МГ);</a:t>
            </a:r>
          </a:p>
          <a:p>
            <a:pPr lvl="0" algn="just"/>
            <a:r>
              <a:rPr lang="ru-RU" b="1" i="1" dirty="0">
                <a:solidFill>
                  <a:srgbClr val="7030A0"/>
                </a:solidFill>
                <a:latin typeface="Times New Roman" panose="02020603050405020304" pitchFamily="18" charset="0"/>
                <a:cs typeface="Times New Roman" panose="02020603050405020304" pitchFamily="18" charset="0"/>
              </a:rPr>
              <a:t>феррозондовый (ФЗ);</a:t>
            </a:r>
          </a:p>
          <a:p>
            <a:pPr lvl="0" algn="just"/>
            <a:r>
              <a:rPr lang="ru-RU" b="1" i="1" dirty="0">
                <a:solidFill>
                  <a:srgbClr val="7030A0"/>
                </a:solidFill>
                <a:latin typeface="Times New Roman" panose="02020603050405020304" pitchFamily="18" charset="0"/>
                <a:cs typeface="Times New Roman" panose="02020603050405020304" pitchFamily="18" charset="0"/>
              </a:rPr>
              <a:t>гальваномагнитный (ГМ);</a:t>
            </a:r>
          </a:p>
          <a:p>
            <a:pPr lvl="0" algn="just"/>
            <a:r>
              <a:rPr lang="ru-RU" b="1" i="1" dirty="0">
                <a:solidFill>
                  <a:srgbClr val="7030A0"/>
                </a:solidFill>
                <a:latin typeface="Times New Roman" panose="02020603050405020304" pitchFamily="18" charset="0"/>
                <a:cs typeface="Times New Roman" panose="02020603050405020304" pitchFamily="18" charset="0"/>
              </a:rPr>
              <a:t>индукционный (И);</a:t>
            </a:r>
          </a:p>
          <a:p>
            <a:pPr lvl="0" algn="just"/>
            <a:r>
              <a:rPr lang="ru-RU" b="1" i="1" dirty="0">
                <a:solidFill>
                  <a:srgbClr val="7030A0"/>
                </a:solidFill>
                <a:latin typeface="Times New Roman" panose="02020603050405020304" pitchFamily="18" charset="0"/>
                <a:cs typeface="Times New Roman" panose="02020603050405020304" pitchFamily="18" charset="0"/>
              </a:rPr>
              <a:t>пондеромоторный (ПМ);</a:t>
            </a:r>
          </a:p>
          <a:p>
            <a:pPr lvl="0" algn="just"/>
            <a:r>
              <a:rPr lang="ru-RU" b="1" i="1" dirty="0">
                <a:solidFill>
                  <a:srgbClr val="7030A0"/>
                </a:solidFill>
                <a:latin typeface="Times New Roman" panose="02020603050405020304" pitchFamily="18" charset="0"/>
                <a:cs typeface="Times New Roman" panose="02020603050405020304" pitchFamily="18" charset="0"/>
              </a:rPr>
              <a:t>магниторезисторный (МР);</a:t>
            </a:r>
          </a:p>
          <a:p>
            <a:pPr lvl="0" algn="just"/>
            <a:r>
              <a:rPr lang="ru-RU" b="1" i="1" dirty="0">
                <a:solidFill>
                  <a:srgbClr val="7030A0"/>
                </a:solidFill>
                <a:latin typeface="Times New Roman" panose="02020603050405020304" pitchFamily="18" charset="0"/>
                <a:cs typeface="Times New Roman" panose="02020603050405020304" pitchFamily="18" charset="0"/>
              </a:rPr>
              <a:t>магнитооптический (МО</a:t>
            </a:r>
            <a:r>
              <a:rPr lang="ru-RU" b="1" i="1" dirty="0" smtClean="0">
                <a:solidFill>
                  <a:srgbClr val="7030A0"/>
                </a:solidFill>
                <a:latin typeface="Times New Roman" panose="02020603050405020304" pitchFamily="18" charset="0"/>
                <a:cs typeface="Times New Roman" panose="02020603050405020304" pitchFamily="18" charset="0"/>
              </a:rPr>
              <a:t>) или </a:t>
            </a:r>
            <a:r>
              <a:rPr lang="ru-RU" b="1" i="1" dirty="0">
                <a:solidFill>
                  <a:srgbClr val="7030A0"/>
                </a:solidFill>
                <a:latin typeface="Times New Roman" panose="02020603050405020304" pitchFamily="18" charset="0"/>
                <a:cs typeface="Times New Roman" panose="02020603050405020304" pitchFamily="18" charset="0"/>
              </a:rPr>
              <a:t>он же магнитодоменный</a:t>
            </a:r>
            <a:r>
              <a:rPr lang="ru-RU" b="1" i="1" dirty="0" smtClean="0">
                <a:solidFill>
                  <a:srgbClr val="7030A0"/>
                </a:solidFill>
                <a:latin typeface="Times New Roman" panose="02020603050405020304" pitchFamily="18" charset="0"/>
                <a:cs typeface="Times New Roman" panose="02020603050405020304" pitchFamily="18" charset="0"/>
              </a:rPr>
              <a:t>. </a:t>
            </a:r>
            <a:endParaRPr lang="ru-RU" b="1" i="1" dirty="0">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344622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4471" y="0"/>
            <a:ext cx="12057529" cy="6863417"/>
          </a:xfrm>
          <a:prstGeom prst="rect">
            <a:avLst/>
          </a:prstGeom>
        </p:spPr>
        <p:txBody>
          <a:bodyPr wrap="square">
            <a:spAutoFit/>
          </a:bodyPr>
          <a:lstStyle/>
          <a:p>
            <a:pPr algn="just">
              <a:spcBef>
                <a:spcPts val="600"/>
              </a:spcBef>
              <a:spcAft>
                <a:spcPts val="600"/>
              </a:spcAft>
            </a:pPr>
            <a:r>
              <a:rPr lang="ru-RU" b="1" dirty="0" smtClean="0">
                <a:latin typeface="Times New Roman" panose="02020603050405020304" pitchFamily="18" charset="0"/>
                <a:ea typeface="Times New Roman" panose="02020603050405020304" pitchFamily="18" charset="0"/>
                <a:cs typeface="Times New Roman" panose="02020603050405020304" pitchFamily="18" charset="0"/>
              </a:rPr>
              <a:t>     Все </a:t>
            </a:r>
            <a:r>
              <a:rPr lang="ru-RU" b="1" dirty="0">
                <a:latin typeface="Times New Roman" panose="02020603050405020304" pitchFamily="18" charset="0"/>
                <a:ea typeface="Times New Roman" panose="02020603050405020304" pitchFamily="18" charset="0"/>
                <a:cs typeface="Times New Roman" panose="02020603050405020304" pitchFamily="18" charset="0"/>
              </a:rPr>
              <a:t>эти методы магнитного неразрушающего контроля качества позволяют решать все названные выше задачи магнитного контроля качества металлический изделий, строительных конструкций, и соответственно в целом зданий и сооружений.</a:t>
            </a:r>
            <a:endParaRPr lang="ru-RU" b="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gn="just">
              <a:spcBef>
                <a:spcPts val="600"/>
              </a:spcBef>
              <a:spcAft>
                <a:spcPts val="600"/>
              </a:spcAft>
            </a:pPr>
            <a:r>
              <a:rPr lang="ru-RU" b="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b="1" dirty="0" smtClean="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Часто </a:t>
            </a:r>
            <a:r>
              <a:rPr lang="ru-RU" b="1" dirty="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применяемые типы магнитных преобразователей — это феррозондовые, гальваномагнитные и индукционные преобразователи, при этом:</a:t>
            </a:r>
            <a:endParaRPr lang="ru-RU" b="1" dirty="0" smtClean="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a:p>
            <a:pPr lvl="0" algn="just">
              <a:spcBef>
                <a:spcPts val="600"/>
              </a:spcBef>
              <a:spcAft>
                <a:spcPts val="600"/>
              </a:spcAft>
              <a:buSzPts val="1000"/>
              <a:tabLst>
                <a:tab pos="457200" algn="l"/>
              </a:tabLst>
            </a:pPr>
            <a:r>
              <a:rPr lang="ru-RU" b="1" dirty="0" smtClean="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магнитный </a:t>
            </a:r>
            <a:r>
              <a:rPr lang="ru-RU"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порошок </a:t>
            </a:r>
            <a:r>
              <a:rPr lang="ru-RU" b="1" dirty="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является не магнитным преобразователем, в общепринятом смысле, а является индикаторным материалом;</a:t>
            </a:r>
            <a:endParaRPr lang="ru-RU" b="1" dirty="0" smtClean="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a:p>
            <a:pPr lvl="0" algn="just">
              <a:spcBef>
                <a:spcPts val="600"/>
              </a:spcBef>
              <a:spcAft>
                <a:spcPts val="600"/>
              </a:spcAft>
              <a:buSzPts val="1000"/>
              <a:tabLst>
                <a:tab pos="457200" algn="l"/>
              </a:tabLst>
            </a:pPr>
            <a:r>
              <a:rPr lang="ru-RU" b="1" dirty="0" smtClean="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магнитная </a:t>
            </a:r>
            <a:r>
              <a:rPr lang="ru-RU"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лента </a:t>
            </a:r>
            <a:r>
              <a:rPr lang="ru-RU" b="1" dirty="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также не является преобразователем в общепринятом смысле, а является индикаторным материалом;</a:t>
            </a:r>
            <a:endParaRPr lang="ru-RU" b="1" dirty="0" smtClean="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a:p>
            <a:pPr lvl="0" algn="just">
              <a:spcBef>
                <a:spcPts val="600"/>
              </a:spcBef>
              <a:spcAft>
                <a:spcPts val="600"/>
              </a:spcAft>
              <a:buSzPts val="1000"/>
              <a:tabLst>
                <a:tab pos="457200" algn="l"/>
              </a:tabLst>
            </a:pPr>
            <a:r>
              <a:rPr lang="ru-RU" b="1" dirty="0" smtClean="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пондеромоторный </a:t>
            </a:r>
            <a:r>
              <a:rPr lang="ru-RU"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и магниторезисторный </a:t>
            </a:r>
            <a:r>
              <a:rPr lang="ru-RU" b="1" dirty="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являются редко применяемыми преобразователями в неразрушающем магнитном неразрушающем контроле качества;</a:t>
            </a:r>
            <a:endParaRPr lang="ru-RU" b="1" dirty="0" smtClean="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285750" indent="-285750" algn="just">
              <a:spcBef>
                <a:spcPts val="600"/>
              </a:spcBef>
              <a:spcAft>
                <a:spcPts val="600"/>
              </a:spcAft>
              <a:buFontTx/>
              <a:buChar char="-"/>
            </a:pPr>
            <a:r>
              <a:rPr lang="ru-RU"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магнитооптический</a:t>
            </a:r>
            <a:r>
              <a:rPr lang="ru-RU" b="1" dirty="0" smtClean="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b="1" dirty="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 это новый тип магнитного преобразователя для осуществления магнитного неразрушающего контроля качества металлических изделий и строительных конструкций.</a:t>
            </a:r>
            <a:r>
              <a:rPr lang="ru-RU" b="1" dirty="0" smtClean="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 </a:t>
            </a:r>
          </a:p>
          <a:p>
            <a:pPr algn="just">
              <a:spcBef>
                <a:spcPts val="600"/>
              </a:spcBef>
              <a:spcAft>
                <a:spcPts val="600"/>
              </a:spcAft>
            </a:pPr>
            <a:r>
              <a:rPr lang="ru-RU" b="1" dirty="0" smtClean="0">
                <a:latin typeface="Times New Roman" panose="02020603050405020304" pitchFamily="18" charset="0"/>
                <a:cs typeface="Times New Roman" panose="02020603050405020304" pitchFamily="18" charset="0"/>
              </a:rPr>
              <a:t>     </a:t>
            </a:r>
            <a:r>
              <a:rPr lang="ru-RU" b="1" dirty="0" smtClean="0">
                <a:solidFill>
                  <a:srgbClr val="FF0000"/>
                </a:solidFill>
                <a:latin typeface="Times New Roman" panose="02020603050405020304" pitchFamily="18" charset="0"/>
                <a:cs typeface="Times New Roman" panose="02020603050405020304" pitchFamily="18" charset="0"/>
              </a:rPr>
              <a:t>Магнитопорошковый </a:t>
            </a:r>
            <a:r>
              <a:rPr lang="ru-RU" b="1" dirty="0">
                <a:solidFill>
                  <a:srgbClr val="FF0000"/>
                </a:solidFill>
                <a:latin typeface="Times New Roman" panose="02020603050405020304" pitchFamily="18" charset="0"/>
                <a:cs typeface="Times New Roman" panose="02020603050405020304" pitchFamily="18" charset="0"/>
              </a:rPr>
              <a:t>метод</a:t>
            </a:r>
            <a:r>
              <a:rPr lang="ru-RU" b="1" dirty="0">
                <a:latin typeface="Times New Roman" panose="02020603050405020304" pitchFamily="18" charset="0"/>
                <a:cs typeface="Times New Roman" panose="02020603050405020304" pitchFamily="18" charset="0"/>
              </a:rPr>
              <a:t> нашел наибольшее применение среди других методов магнитного контроля качества благодаря легкости и простоты получения требуемого результата. </a:t>
            </a:r>
            <a:endParaRPr lang="ru-RU" b="1" dirty="0" smtClean="0">
              <a:latin typeface="Times New Roman" panose="02020603050405020304" pitchFamily="18" charset="0"/>
              <a:cs typeface="Times New Roman" panose="02020603050405020304" pitchFamily="18" charset="0"/>
            </a:endParaRPr>
          </a:p>
          <a:p>
            <a:pPr algn="just">
              <a:spcBef>
                <a:spcPts val="600"/>
              </a:spcBef>
              <a:spcAft>
                <a:spcPts val="600"/>
              </a:spcAft>
            </a:pPr>
            <a:r>
              <a:rPr lang="ru-RU" b="1" dirty="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    Примерно </a:t>
            </a:r>
            <a:r>
              <a:rPr lang="ru-RU" b="1" dirty="0">
                <a:solidFill>
                  <a:srgbClr val="FF0000"/>
                </a:solidFill>
                <a:latin typeface="Times New Roman" panose="02020603050405020304" pitchFamily="18" charset="0"/>
                <a:cs typeface="Times New Roman" panose="02020603050405020304" pitchFamily="18" charset="0"/>
              </a:rPr>
              <a:t>80% всех контролируемых </a:t>
            </a:r>
            <a:r>
              <a:rPr lang="ru-RU" b="1" dirty="0">
                <a:latin typeface="Times New Roman" panose="02020603050405020304" pitchFamily="18" charset="0"/>
                <a:cs typeface="Times New Roman" panose="02020603050405020304" pitchFamily="18" charset="0"/>
              </a:rPr>
              <a:t>деталей, изделий и строительных конструкций из ферромагнитных материалов проходят магнитный контроль качества именно этим методом. </a:t>
            </a:r>
            <a:endParaRPr lang="ru-RU" b="1" dirty="0" smtClean="0">
              <a:latin typeface="Times New Roman" panose="02020603050405020304" pitchFamily="18" charset="0"/>
              <a:cs typeface="Times New Roman" panose="02020603050405020304" pitchFamily="18" charset="0"/>
            </a:endParaRPr>
          </a:p>
          <a:p>
            <a:pPr algn="just">
              <a:spcBef>
                <a:spcPts val="600"/>
              </a:spcBef>
              <a:spcAft>
                <a:spcPts val="600"/>
              </a:spcAft>
            </a:pPr>
            <a:r>
              <a:rPr lang="ru-RU" b="1" dirty="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    Высокая </a:t>
            </a:r>
            <a:r>
              <a:rPr lang="ru-RU" b="1" dirty="0">
                <a:latin typeface="Times New Roman" panose="02020603050405020304" pitchFamily="18" charset="0"/>
                <a:cs typeface="Times New Roman" panose="02020603050405020304" pitchFamily="18" charset="0"/>
              </a:rPr>
              <a:t>универсальность, чувствительность, относительно низкая трудоемкость магнитопорошкового метода контроля и ее простота обеспечили ему довольно широкое применение в промышленности, строительной сфере и на транспорте</a:t>
            </a:r>
            <a:r>
              <a:rPr lang="ru-RU" b="1" dirty="0" smtClean="0">
                <a:latin typeface="Times New Roman" panose="02020603050405020304" pitchFamily="18" charset="0"/>
                <a:cs typeface="Times New Roman" panose="02020603050405020304" pitchFamily="18" charset="0"/>
              </a:rPr>
              <a:t>.</a:t>
            </a:r>
            <a:endParaRPr lang="ru-RU" b="1" dirty="0">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24798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https://studbooks.net/imag_/8/261953/image025.jpg"/>
          <p:cNvPicPr/>
          <p:nvPr/>
        </p:nvPicPr>
        <p:blipFill>
          <a:blip r:embed="rId2">
            <a:duotone>
              <a:prstClr val="black"/>
              <a:srgbClr val="D9C3A5">
                <a:tint val="50000"/>
                <a:satMod val="180000"/>
              </a:srgbClr>
            </a:duotone>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14953" y="-1"/>
            <a:ext cx="11839481" cy="4356847"/>
          </a:xfrm>
          <a:prstGeom prst="rect">
            <a:avLst/>
          </a:prstGeom>
          <a:noFill/>
          <a:ln>
            <a:solidFill>
              <a:schemeClr val="tx1"/>
            </a:solidFill>
          </a:ln>
        </p:spPr>
      </p:pic>
      <p:pic>
        <p:nvPicPr>
          <p:cNvPr id="3" name="Рисунок 2"/>
          <p:cNvPicPr/>
          <p:nvPr/>
        </p:nvPicPr>
        <p:blipFill rotWithShape="1">
          <a:blip r:embed="rId4">
            <a:duotone>
              <a:prstClr val="black"/>
              <a:srgbClr val="D9C3A5">
                <a:tint val="50000"/>
                <a:satMod val="180000"/>
              </a:srgbClr>
            </a:duotone>
            <a:extLst>
              <a:ext uri="{BEBA8EAE-BF5A-486C-A8C5-ECC9F3942E4B}">
                <a14:imgProps xmlns:a14="http://schemas.microsoft.com/office/drawing/2010/main">
                  <a14:imgLayer r:embed="rId5">
                    <a14:imgEffect>
                      <a14:sharpenSoften amount="50000"/>
                    </a14:imgEffect>
                  </a14:imgLayer>
                </a14:imgProps>
              </a:ext>
            </a:extLst>
          </a:blip>
          <a:srcRect l="7259" t="14526" r="4336" b="11732"/>
          <a:stretch/>
        </p:blipFill>
        <p:spPr>
          <a:xfrm>
            <a:off x="114952" y="4450977"/>
            <a:ext cx="6164823" cy="2218765"/>
          </a:xfrm>
          <a:prstGeom prst="rect">
            <a:avLst/>
          </a:prstGeom>
          <a:ln>
            <a:solidFill>
              <a:schemeClr val="tx1"/>
            </a:solidFill>
          </a:ln>
        </p:spPr>
      </p:pic>
      <p:pic>
        <p:nvPicPr>
          <p:cNvPr id="4" name="Рисунок 3"/>
          <p:cNvPicPr/>
          <p:nvPr/>
        </p:nvPicPr>
        <p:blipFill>
          <a:blip r:embed="rId6">
            <a:duotone>
              <a:prstClr val="black"/>
              <a:srgbClr val="D9C3A5">
                <a:tint val="50000"/>
                <a:satMod val="180000"/>
              </a:srgbClr>
            </a:duotone>
            <a:extLst>
              <a:ext uri="{BEBA8EAE-BF5A-486C-A8C5-ECC9F3942E4B}">
                <a14:imgProps xmlns:a14="http://schemas.microsoft.com/office/drawing/2010/main">
                  <a14:imgLayer r:embed="rId7">
                    <a14:imgEffect>
                      <a14:sharpenSoften amount="50000"/>
                    </a14:imgEffect>
                  </a14:imgLayer>
                </a14:imgProps>
              </a:ext>
            </a:extLst>
          </a:blip>
          <a:stretch>
            <a:fillRect/>
          </a:stretch>
        </p:blipFill>
        <p:spPr>
          <a:xfrm>
            <a:off x="6373905" y="4450977"/>
            <a:ext cx="5580529" cy="2218766"/>
          </a:xfrm>
          <a:prstGeom prst="rect">
            <a:avLst/>
          </a:prstGeom>
          <a:ln>
            <a:solidFill>
              <a:schemeClr val="tx1"/>
            </a:solidFill>
          </a:ln>
        </p:spPr>
      </p:pic>
    </p:spTree>
    <p:extLst>
      <p:ext uri="{BB962C8B-B14F-4D97-AF65-F5344CB8AC3E}">
        <p14:creationId xmlns:p14="http://schemas.microsoft.com/office/powerpoint/2010/main" val="30214797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76" y="0"/>
            <a:ext cx="12084424" cy="6555641"/>
          </a:xfrm>
          <a:prstGeom prst="rect">
            <a:avLst/>
          </a:prstGeom>
        </p:spPr>
        <p:txBody>
          <a:bodyPr wrap="square">
            <a:spAutoFit/>
          </a:bodyPr>
          <a:lstStyle/>
          <a:p>
            <a:pPr algn="just">
              <a:spcBef>
                <a:spcPts val="600"/>
              </a:spcBef>
              <a:spcAft>
                <a:spcPts val="600"/>
              </a:spcAft>
            </a:pPr>
            <a:r>
              <a:rPr lang="ru-RU" b="1" dirty="0" smtClean="0">
                <a:latin typeface="Times New Roman" panose="02020603050405020304" pitchFamily="18" charset="0"/>
                <a:ea typeface="Times New Roman" panose="02020603050405020304" pitchFamily="18" charset="0"/>
                <a:cs typeface="Times New Roman" panose="02020603050405020304" pitchFamily="18" charset="0"/>
              </a:rPr>
              <a:t>     Для </a:t>
            </a:r>
            <a:r>
              <a:rPr lang="ru-RU" b="1" dirty="0">
                <a:latin typeface="Times New Roman" panose="02020603050405020304" pitchFamily="18" charset="0"/>
                <a:ea typeface="Times New Roman" panose="02020603050405020304" pitchFamily="18" charset="0"/>
                <a:cs typeface="Times New Roman" panose="02020603050405020304" pitchFamily="18" charset="0"/>
              </a:rPr>
              <a:t>обнаружения магнитного поля рассеяния на контролируемые зоны деталей, изделий и строительных конструкций наносится магнитный порошок. </a:t>
            </a:r>
            <a:endParaRPr lang="ru-RU" b="1" dirty="0" smtClean="0">
              <a:latin typeface="Times New Roman" panose="02020603050405020304" pitchFamily="18" charset="0"/>
              <a:ea typeface="Times New Roman" panose="02020603050405020304" pitchFamily="18" charset="0"/>
              <a:cs typeface="Times New Roman" panose="02020603050405020304" pitchFamily="18" charset="0"/>
            </a:endParaRPr>
          </a:p>
          <a:p>
            <a:pPr algn="just">
              <a:spcBef>
                <a:spcPts val="600"/>
              </a:spcBef>
              <a:spcAft>
                <a:spcPts val="600"/>
              </a:spcAft>
            </a:pPr>
            <a:r>
              <a:rPr lang="ru-RU"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Нанесение </a:t>
            </a:r>
            <a:r>
              <a:rPr lang="ru-RU"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магнитного порошка на контролируемую поверхность деталей, изделий и строительных конструкций осуществляется двумя методами («сухим» или «мокрым»).</a:t>
            </a:r>
            <a:endParaRPr lang="ru-RU" b="1"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spcBef>
                <a:spcPts val="600"/>
              </a:spcBef>
              <a:spcAft>
                <a:spcPts val="600"/>
              </a:spcAft>
            </a:pPr>
            <a:r>
              <a:rPr lang="ru-RU" b="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В </a:t>
            </a:r>
            <a:r>
              <a:rPr lang="ru-RU"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случае «сухого» метода для обнаружения дефектов после намагничивания наносится ферромагнитный порошок. </a:t>
            </a:r>
            <a:endParaRPr lang="ru-RU"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spcBef>
                <a:spcPts val="600"/>
              </a:spcBef>
              <a:spcAft>
                <a:spcPts val="600"/>
              </a:spcAft>
            </a:pPr>
            <a:r>
              <a:rPr lang="ru-RU"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При </a:t>
            </a:r>
            <a:r>
              <a:rPr lang="ru-RU"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использовании «мокрого» метода контроля на намагниченную деталь, изделие или строительную конструкцию наносится магнитная суспензия, т.е. взвеси ферромагнитных частиц в нетоксичных жидких средах (трансформаторное масло, смесь керосина с трансформаторным маслом, раствор антикоррозионных веществ в обыкновенной воде</a:t>
            </a:r>
            <a:r>
              <a:rPr lang="ru-RU"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a:t>
            </a:r>
          </a:p>
          <a:p>
            <a:pPr algn="just">
              <a:spcBef>
                <a:spcPts val="600"/>
              </a:spcBef>
              <a:spcAft>
                <a:spcPts val="600"/>
              </a:spcAft>
            </a:pPr>
            <a:r>
              <a:rPr lang="ru-RU" b="1" dirty="0" smtClean="0">
                <a:latin typeface="Times New Roman" panose="02020603050405020304" pitchFamily="18" charset="0"/>
                <a:cs typeface="Times New Roman" panose="02020603050405020304" pitchFamily="18" charset="0"/>
              </a:rPr>
              <a:t>     Магнитное </a:t>
            </a:r>
            <a:r>
              <a:rPr lang="ru-RU" b="1" dirty="0">
                <a:latin typeface="Times New Roman" panose="02020603050405020304" pitchFamily="18" charset="0"/>
                <a:cs typeface="Times New Roman" panose="02020603050405020304" pitchFamily="18" charset="0"/>
              </a:rPr>
              <a:t>поле рассеяния обнаруживается тем, что на ферромагнитные частицы порошка действуют пондеромоторные силы этого поля, которые стремятся затянуть эти частицы в места наибольшей концентрации магнитных силовых линий. </a:t>
            </a:r>
            <a:endParaRPr lang="ru-RU" b="1" dirty="0" smtClean="0">
              <a:latin typeface="Times New Roman" panose="02020603050405020304" pitchFamily="18" charset="0"/>
              <a:cs typeface="Times New Roman" panose="02020603050405020304" pitchFamily="18" charset="0"/>
            </a:endParaRPr>
          </a:p>
          <a:p>
            <a:pPr algn="just">
              <a:spcBef>
                <a:spcPts val="600"/>
              </a:spcBef>
              <a:spcAft>
                <a:spcPts val="600"/>
              </a:spcAft>
            </a:pPr>
            <a:r>
              <a:rPr lang="ru-RU" b="1" dirty="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    В </a:t>
            </a:r>
            <a:r>
              <a:rPr lang="ru-RU" b="1" dirty="0">
                <a:latin typeface="Times New Roman" panose="02020603050405020304" pitchFamily="18" charset="0"/>
                <a:cs typeface="Times New Roman" panose="02020603050405020304" pitchFamily="18" charset="0"/>
              </a:rPr>
              <a:t>результате ферромагнитные частицы собираются над дефектом, образуя рисунок в виде полосок или цепочек, полностью передавая структуру дефекта изделия или строительной конструкции. Полоски из магнитных частичек по своим размерам обычно превышают ширину дефекта, поэтому этот метод контроля идеален для выявления даже маленьких трещин, надрывов, волосовины и других мелких дефектов.</a:t>
            </a:r>
          </a:p>
          <a:p>
            <a:pPr algn="just">
              <a:spcBef>
                <a:spcPts val="600"/>
              </a:spcBef>
              <a:spcAft>
                <a:spcPts val="600"/>
              </a:spcAft>
            </a:pPr>
            <a:r>
              <a:rPr lang="ru-RU" b="1" dirty="0" smtClean="0">
                <a:latin typeface="Times New Roman" panose="02020603050405020304" pitchFamily="18" charset="0"/>
                <a:cs typeface="Times New Roman" panose="02020603050405020304" pitchFamily="18" charset="0"/>
              </a:rPr>
              <a:t>     </a:t>
            </a:r>
            <a:r>
              <a:rPr lang="ru-RU" b="1" dirty="0" smtClean="0">
                <a:solidFill>
                  <a:srgbClr val="7030A0"/>
                </a:solidFill>
                <a:latin typeface="Times New Roman" panose="02020603050405020304" pitchFamily="18" charset="0"/>
                <a:cs typeface="Times New Roman" panose="02020603050405020304" pitchFamily="18" charset="0"/>
              </a:rPr>
              <a:t>Магнитно-порошковый </a:t>
            </a:r>
            <a:r>
              <a:rPr lang="ru-RU" b="1" dirty="0">
                <a:solidFill>
                  <a:srgbClr val="7030A0"/>
                </a:solidFill>
                <a:latin typeface="Times New Roman" panose="02020603050405020304" pitchFamily="18" charset="0"/>
                <a:cs typeface="Times New Roman" panose="02020603050405020304" pitchFamily="18" charset="0"/>
              </a:rPr>
              <a:t>метод нашел широкое применение на заводах промышленности, строительной индустрии, а также на ремонтных предприятиях и в эксплуатационных подразделениях при технической эксплуатации зданий и сооружений</a:t>
            </a:r>
            <a:r>
              <a:rPr lang="ru-RU" b="1" dirty="0" smtClean="0">
                <a:solidFill>
                  <a:srgbClr val="7030A0"/>
                </a:solidFill>
                <a:latin typeface="Times New Roman" panose="02020603050405020304" pitchFamily="18" charset="0"/>
                <a:cs typeface="Times New Roman" panose="02020603050405020304" pitchFamily="18" charset="0"/>
              </a:rPr>
              <a:t>.</a:t>
            </a:r>
            <a:endParaRPr lang="ru-RU" b="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478085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1365" y="0"/>
            <a:ext cx="12030635" cy="6124754"/>
          </a:xfrm>
          <a:prstGeom prst="rect">
            <a:avLst/>
          </a:prstGeom>
        </p:spPr>
        <p:txBody>
          <a:bodyPr wrap="square">
            <a:spAutoFit/>
          </a:bodyPr>
          <a:lstStyle/>
          <a:p>
            <a:pPr algn="just">
              <a:spcBef>
                <a:spcPts val="600"/>
              </a:spcBef>
              <a:spcAft>
                <a:spcPts val="600"/>
              </a:spcAft>
            </a:pPr>
            <a:r>
              <a:rPr lang="ru-RU"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Магнитографический </a:t>
            </a:r>
            <a:r>
              <a:rPr lang="ru-RU"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метод</a:t>
            </a:r>
            <a:r>
              <a:rPr lang="ru-RU" b="1" dirty="0">
                <a:latin typeface="Times New Roman" panose="02020603050405020304" pitchFamily="18" charset="0"/>
                <a:ea typeface="Times New Roman" panose="02020603050405020304" pitchFamily="18" charset="0"/>
                <a:cs typeface="Times New Roman" panose="02020603050405020304" pitchFamily="18" charset="0"/>
              </a:rPr>
              <a:t> неразрушающего контроля качества основан на обнаружении магнитных полей рассеяния, возникающих в местах дефектов при намагничивании контролируемых изделий, деталей и строительных конструкций. </a:t>
            </a:r>
            <a:endParaRPr lang="ru-RU" b="1" dirty="0" smtClean="0">
              <a:latin typeface="Times New Roman" panose="02020603050405020304" pitchFamily="18" charset="0"/>
              <a:ea typeface="Times New Roman" panose="02020603050405020304" pitchFamily="18" charset="0"/>
              <a:cs typeface="Times New Roman" panose="02020603050405020304" pitchFamily="18" charset="0"/>
            </a:endParaRPr>
          </a:p>
          <a:p>
            <a:pPr algn="just">
              <a:spcBef>
                <a:spcPts val="600"/>
              </a:spcBef>
              <a:spcAft>
                <a:spcPts val="600"/>
              </a:spcAft>
            </a:pPr>
            <a:r>
              <a:rPr lang="ru-RU" b="1" dirty="0">
                <a:latin typeface="Times New Roman" panose="02020603050405020304" pitchFamily="18" charset="0"/>
                <a:ea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ea typeface="Times New Roman" panose="02020603050405020304" pitchFamily="18" charset="0"/>
                <a:cs typeface="Times New Roman" panose="02020603050405020304" pitchFamily="18" charset="0"/>
              </a:rPr>
              <a:t>    При </a:t>
            </a:r>
            <a:r>
              <a:rPr lang="ru-RU" b="1" dirty="0">
                <a:latin typeface="Times New Roman" panose="02020603050405020304" pitchFamily="18" charset="0"/>
                <a:ea typeface="Times New Roman" panose="02020603050405020304" pitchFamily="18" charset="0"/>
                <a:cs typeface="Times New Roman" panose="02020603050405020304" pitchFamily="18" charset="0"/>
              </a:rPr>
              <a:t>этом поля рассеяния от дефектов фиксируются в виде магнитных отпечатков на эластичном магнитном носителе (магнитной ленте), которая плотно прижата к поверхности контролируемого сварного шва строительной конструкции.</a:t>
            </a:r>
            <a:endParaRPr lang="ru-RU" b="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ru-RU"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Процесс </a:t>
            </a:r>
            <a:r>
              <a:rPr lang="ru-RU"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магнитного неразрушающего контроля качества состоит из 2-х основных операций:</a:t>
            </a:r>
            <a:endParaRPr lang="ru-RU" b="1" i="1"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buSzPts val="1000"/>
              <a:buFont typeface="Symbol" panose="05050102010706020507" pitchFamily="18" charset="2"/>
              <a:buChar char=""/>
              <a:tabLst>
                <a:tab pos="457200" algn="l"/>
              </a:tabLst>
            </a:pPr>
            <a:r>
              <a:rPr lang="ru-RU"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намагничивание изделий и строительных конструкций специальными устройствами, при этом поля дефектов записываются на магнитную ленту;</a:t>
            </a:r>
            <a:endParaRPr lang="ru-RU" b="1" i="1"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buSzPts val="1000"/>
              <a:buFont typeface="Symbol" panose="05050102010706020507" pitchFamily="18" charset="2"/>
              <a:buChar char=""/>
              <a:tabLst>
                <a:tab pos="457200" algn="l"/>
              </a:tabLst>
            </a:pPr>
            <a:r>
              <a:rPr lang="ru-RU"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воспроизведение или считывание записи с магнитной ленты, осуществляемого магнитографическим дефектоскопом</a:t>
            </a:r>
            <a:r>
              <a:rPr lang="ru-RU"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a:t>
            </a:r>
          </a:p>
          <a:p>
            <a:pPr algn="just">
              <a:spcBef>
                <a:spcPts val="600"/>
              </a:spcBef>
              <a:spcAft>
                <a:spcPts val="600"/>
              </a:spcAft>
            </a:pPr>
            <a:r>
              <a:rPr lang="ru-RU" b="1" dirty="0" smtClean="0">
                <a:latin typeface="Times New Roman" panose="02020603050405020304" pitchFamily="18" charset="0"/>
                <a:cs typeface="Times New Roman" panose="02020603050405020304" pitchFamily="18" charset="0"/>
              </a:rPr>
              <a:t>     Магнитографическим </a:t>
            </a:r>
            <a:r>
              <a:rPr lang="ru-RU" b="1" dirty="0">
                <a:latin typeface="Times New Roman" panose="02020603050405020304" pitchFamily="18" charset="0"/>
                <a:cs typeface="Times New Roman" panose="02020603050405020304" pitchFamily="18" charset="0"/>
              </a:rPr>
              <a:t>методом контролируются стыковые сварные соединения </a:t>
            </a:r>
            <a:r>
              <a:rPr lang="ru-RU" b="1" dirty="0">
                <a:solidFill>
                  <a:srgbClr val="FF0000"/>
                </a:solidFill>
                <a:latin typeface="Times New Roman" panose="02020603050405020304" pitchFamily="18" charset="0"/>
                <a:cs typeface="Times New Roman" panose="02020603050405020304" pitchFamily="18" charset="0"/>
              </a:rPr>
              <a:t>стали толщиной от 4 до15 мм</a:t>
            </a:r>
            <a:r>
              <a:rPr lang="ru-RU" b="1" dirty="0">
                <a:latin typeface="Times New Roman" panose="02020603050405020304" pitchFamily="18" charset="0"/>
                <a:cs typeface="Times New Roman" panose="02020603050405020304" pitchFamily="18" charset="0"/>
              </a:rPr>
              <a:t>, которые выполнены автоматической сваркой под флюсом. </a:t>
            </a:r>
            <a:endParaRPr lang="ru-RU" b="1" dirty="0" smtClean="0">
              <a:latin typeface="Times New Roman" panose="02020603050405020304" pitchFamily="18" charset="0"/>
              <a:cs typeface="Times New Roman" panose="02020603050405020304" pitchFamily="18" charset="0"/>
            </a:endParaRPr>
          </a:p>
          <a:p>
            <a:pPr algn="just">
              <a:spcBef>
                <a:spcPts val="600"/>
              </a:spcBef>
              <a:spcAft>
                <a:spcPts val="600"/>
              </a:spcAft>
            </a:pPr>
            <a:r>
              <a:rPr lang="ru-RU" b="1" dirty="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    </a:t>
            </a:r>
            <a:r>
              <a:rPr lang="ru-RU" b="1" dirty="0" smtClean="0">
                <a:solidFill>
                  <a:srgbClr val="7030A0"/>
                </a:solidFill>
                <a:latin typeface="Times New Roman" panose="02020603050405020304" pitchFamily="18" charset="0"/>
                <a:cs typeface="Times New Roman" panose="02020603050405020304" pitchFamily="18" charset="0"/>
              </a:rPr>
              <a:t>Сварные </a:t>
            </a:r>
            <a:r>
              <a:rPr lang="ru-RU" b="1" dirty="0">
                <a:solidFill>
                  <a:srgbClr val="7030A0"/>
                </a:solidFill>
                <a:latin typeface="Times New Roman" panose="02020603050405020304" pitchFamily="18" charset="0"/>
                <a:cs typeface="Times New Roman" panose="02020603050405020304" pitchFamily="18" charset="0"/>
              </a:rPr>
              <a:t>швы, которые выполнены вручную, могут контролироваться магнитографическим методом только при отсутствии на их поверхности грубой чешуйчатости и значительных наплывов.</a:t>
            </a:r>
          </a:p>
          <a:p>
            <a:pPr algn="just">
              <a:spcBef>
                <a:spcPts val="600"/>
              </a:spcBef>
              <a:spcAft>
                <a:spcPts val="600"/>
              </a:spcAft>
            </a:pPr>
            <a:r>
              <a:rPr lang="ru-RU" b="1" dirty="0" smtClean="0">
                <a:latin typeface="Times New Roman" panose="02020603050405020304" pitchFamily="18" charset="0"/>
                <a:cs typeface="Times New Roman" panose="02020603050405020304" pitchFamily="18" charset="0"/>
              </a:rPr>
              <a:t>     Магнитографическим </a:t>
            </a:r>
            <a:r>
              <a:rPr lang="ru-RU" b="1" dirty="0">
                <a:latin typeface="Times New Roman" panose="02020603050405020304" pitchFamily="18" charset="0"/>
                <a:cs typeface="Times New Roman" panose="02020603050405020304" pitchFamily="18" charset="0"/>
              </a:rPr>
              <a:t>методом лучше всего обнаруживаются тонкие продольные трещины и узкие непровары </a:t>
            </a:r>
            <a:r>
              <a:rPr lang="ru-RU" b="1" dirty="0">
                <a:solidFill>
                  <a:srgbClr val="FF0000"/>
                </a:solidFill>
                <a:latin typeface="Times New Roman" panose="02020603050405020304" pitchFamily="18" charset="0"/>
                <a:cs typeface="Times New Roman" panose="02020603050405020304" pitchFamily="18" charset="0"/>
              </a:rPr>
              <a:t>глубиной 10% </a:t>
            </a:r>
            <a:r>
              <a:rPr lang="ru-RU" b="1" dirty="0">
                <a:latin typeface="Times New Roman" panose="02020603050405020304" pitchFamily="18" charset="0"/>
                <a:cs typeface="Times New Roman" panose="02020603050405020304" pitchFamily="18" charset="0"/>
              </a:rPr>
              <a:t>и более толщины сварного шва. </a:t>
            </a:r>
            <a:endParaRPr lang="ru-RU" b="1" dirty="0" smtClean="0">
              <a:latin typeface="Times New Roman" panose="02020603050405020304" pitchFamily="18" charset="0"/>
              <a:cs typeface="Times New Roman" panose="02020603050405020304" pitchFamily="18" charset="0"/>
            </a:endParaRPr>
          </a:p>
          <a:p>
            <a:pPr algn="just">
              <a:spcBef>
                <a:spcPts val="600"/>
              </a:spcBef>
              <a:spcAft>
                <a:spcPts val="600"/>
              </a:spcAft>
            </a:pPr>
            <a:r>
              <a:rPr lang="ru-RU" b="1" dirty="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    </a:t>
            </a:r>
            <a:r>
              <a:rPr lang="ru-RU" b="1" dirty="0" smtClean="0">
                <a:solidFill>
                  <a:srgbClr val="FF0000"/>
                </a:solidFill>
                <a:latin typeface="Times New Roman" panose="02020603050405020304" pitchFamily="18" charset="0"/>
                <a:cs typeface="Times New Roman" panose="02020603050405020304" pitchFamily="18" charset="0"/>
              </a:rPr>
              <a:t>Значительно </a:t>
            </a:r>
            <a:r>
              <a:rPr lang="ru-RU" b="1" dirty="0">
                <a:solidFill>
                  <a:srgbClr val="FF0000"/>
                </a:solidFill>
                <a:latin typeface="Times New Roman" panose="02020603050405020304" pitchFamily="18" charset="0"/>
                <a:cs typeface="Times New Roman" panose="02020603050405020304" pitchFamily="18" charset="0"/>
              </a:rPr>
              <a:t>хуже определяются широкие непровары или одиночные поры и шлаковые включения после сварки шва, округлой формы</a:t>
            </a:r>
            <a:endParaRPr lang="ru-RU"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322781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8259" y="1"/>
            <a:ext cx="12003741" cy="2585323"/>
          </a:xfrm>
          <a:prstGeom prst="rect">
            <a:avLst/>
          </a:prstGeom>
        </p:spPr>
        <p:txBody>
          <a:bodyPr wrap="square">
            <a:spAutoFit/>
          </a:bodyPr>
          <a:lstStyle/>
          <a:p>
            <a:pPr algn="just"/>
            <a:r>
              <a:rPr lang="ru-RU" b="1" i="1" dirty="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Преимущества магнитографического неразрушающего метода контроля качества </a:t>
            </a:r>
            <a:r>
              <a:rPr lang="ru-RU" b="1" i="1" dirty="0" smtClean="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следующие:</a:t>
            </a:r>
            <a:endParaRPr lang="ru-RU" b="1" i="1" dirty="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endParaRPr>
          </a:p>
          <a:p>
            <a:pPr marL="285750" indent="-285750" algn="just">
              <a:buFontTx/>
              <a:buChar char="-"/>
            </a:pPr>
            <a:r>
              <a:rPr lang="ru-RU" b="1" i="1" dirty="0" smtClean="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высокая </a:t>
            </a:r>
            <a:r>
              <a:rPr lang="ru-RU" b="1" i="1" dirty="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разрешающая способность (возможность выявления мелких дефектов), позволяющая регистрировать неоднородные магнитные поля, которые соизмеримы с размером частиц магнитного слоя ленты (порядка 1 мкм), возможность регистрации дефектов на сложных поверхностях и в узких зазорах</a:t>
            </a:r>
            <a:r>
              <a:rPr lang="ru-RU" b="1" i="1" dirty="0" smtClean="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a:t>
            </a:r>
          </a:p>
          <a:p>
            <a:pPr algn="just"/>
            <a:r>
              <a:rPr lang="ru-RU" b="1" dirty="0" smtClean="0">
                <a:solidFill>
                  <a:srgbClr val="002060"/>
                </a:solidFill>
                <a:latin typeface="Times New Roman" panose="02020603050405020304" pitchFamily="18" charset="0"/>
                <a:cs typeface="Times New Roman" panose="02020603050405020304" pitchFamily="18" charset="0"/>
              </a:rPr>
              <a:t>     Недостатки </a:t>
            </a:r>
            <a:r>
              <a:rPr lang="ru-RU" b="1" dirty="0">
                <a:solidFill>
                  <a:srgbClr val="002060"/>
                </a:solidFill>
                <a:latin typeface="Times New Roman" panose="02020603050405020304" pitchFamily="18" charset="0"/>
                <a:cs typeface="Times New Roman" panose="02020603050405020304" pitchFamily="18" charset="0"/>
              </a:rPr>
              <a:t>магнитопорошкового неразрушающего метода контроля качества следующие:</a:t>
            </a:r>
          </a:p>
          <a:p>
            <a:pPr lvl="0" algn="just"/>
            <a:r>
              <a:rPr lang="ru-RU" b="1" dirty="0" smtClean="0">
                <a:solidFill>
                  <a:srgbClr val="002060"/>
                </a:solidFill>
                <a:latin typeface="Times New Roman" panose="02020603050405020304" pitchFamily="18" charset="0"/>
                <a:cs typeface="Times New Roman" panose="02020603050405020304" pitchFamily="18" charset="0"/>
              </a:rPr>
              <a:t>- необходимость </a:t>
            </a:r>
            <a:r>
              <a:rPr lang="ru-RU" b="1" dirty="0">
                <a:solidFill>
                  <a:srgbClr val="002060"/>
                </a:solidFill>
                <a:latin typeface="Times New Roman" panose="02020603050405020304" pitchFamily="18" charset="0"/>
                <a:cs typeface="Times New Roman" panose="02020603050405020304" pitchFamily="18" charset="0"/>
              </a:rPr>
              <a:t>вторичного преобразования информации, регистрируются только составляющие магнитных полей вдоль поверхности магнитной ленты;</a:t>
            </a:r>
          </a:p>
          <a:p>
            <a:pPr lvl="0" algn="just"/>
            <a:r>
              <a:rPr lang="ru-RU" b="1" dirty="0" smtClean="0">
                <a:solidFill>
                  <a:srgbClr val="002060"/>
                </a:solidFill>
                <a:latin typeface="Times New Roman" panose="02020603050405020304" pitchFamily="18" charset="0"/>
                <a:cs typeface="Times New Roman" panose="02020603050405020304" pitchFamily="18" charset="0"/>
              </a:rPr>
              <a:t>- сложность </a:t>
            </a:r>
            <a:r>
              <a:rPr lang="ru-RU" b="1" dirty="0">
                <a:solidFill>
                  <a:srgbClr val="002060"/>
                </a:solidFill>
                <a:latin typeface="Times New Roman" panose="02020603050405020304" pitchFamily="18" charset="0"/>
                <a:cs typeface="Times New Roman" panose="02020603050405020304" pitchFamily="18" charset="0"/>
              </a:rPr>
              <a:t>размагничивания и хранения магнитной ленты, необходимость предотвращать воздействие внешних магнитных полей</a:t>
            </a:r>
            <a:r>
              <a:rPr lang="ru-RU" b="1" dirty="0" smtClean="0">
                <a:solidFill>
                  <a:srgbClr val="002060"/>
                </a:solidFill>
                <a:latin typeface="Times New Roman" panose="02020603050405020304" pitchFamily="18" charset="0"/>
                <a:cs typeface="Times New Roman" panose="02020603050405020304" pitchFamily="18" charset="0"/>
              </a:rPr>
              <a:t>.</a:t>
            </a:r>
            <a:endParaRPr lang="ru-RU" b="1" i="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 name="Рисунок 2" descr="https://studbooks.net/imag_/8/261953/image026.png"/>
          <p:cNvPicPr/>
          <p:nvPr/>
        </p:nvPicPr>
        <p:blipFill>
          <a:blip r:embed="rId2">
            <a:duotone>
              <a:prstClr val="black"/>
              <a:srgbClr val="D9C3A5">
                <a:tint val="50000"/>
                <a:satMod val="180000"/>
              </a:srgbClr>
            </a:duotone>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88258" y="2554940"/>
            <a:ext cx="6589059" cy="4208929"/>
          </a:xfrm>
          <a:prstGeom prst="rect">
            <a:avLst/>
          </a:prstGeom>
          <a:noFill/>
          <a:ln>
            <a:solidFill>
              <a:schemeClr val="tx1"/>
            </a:solidFill>
          </a:ln>
        </p:spPr>
      </p:pic>
      <p:sp>
        <p:nvSpPr>
          <p:cNvPr id="4" name="AutoShape 2" descr="Магнитный метод контроля"/>
          <p:cNvSpPr>
            <a:spLocks noChangeAspect="1" noChangeArrowheads="1"/>
          </p:cNvSpPr>
          <p:nvPr/>
        </p:nvSpPr>
        <p:spPr bwMode="auto">
          <a:xfrm>
            <a:off x="155574" y="-144463"/>
            <a:ext cx="2269091" cy="226909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5" name="Рисунок 4"/>
          <p:cNvPicPr/>
          <p:nvPr/>
        </p:nvPicPr>
        <p:blipFill>
          <a:blip r:embed="rId4">
            <a:duotone>
              <a:prstClr val="black"/>
              <a:srgbClr val="D9C3A5">
                <a:tint val="50000"/>
                <a:satMod val="180000"/>
              </a:srgbClr>
            </a:duotone>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a:off x="6966697" y="2554940"/>
            <a:ext cx="4880162" cy="3008600"/>
          </a:xfrm>
          <a:prstGeom prst="rect">
            <a:avLst/>
          </a:prstGeom>
          <a:ln>
            <a:solidFill>
              <a:schemeClr val="tx1"/>
            </a:solidFill>
          </a:ln>
        </p:spPr>
      </p:pic>
      <p:sp>
        <p:nvSpPr>
          <p:cNvPr id="6" name="Прямоугольник 5"/>
          <p:cNvSpPr/>
          <p:nvPr/>
        </p:nvSpPr>
        <p:spPr>
          <a:xfrm>
            <a:off x="7239000" y="5563541"/>
            <a:ext cx="4335556" cy="1200329"/>
          </a:xfrm>
          <a:prstGeom prst="rect">
            <a:avLst/>
          </a:prstGeom>
        </p:spPr>
        <p:txBody>
          <a:bodyPr wrap="square">
            <a:spAutoFit/>
          </a:bodyPr>
          <a:lstStyle/>
          <a:p>
            <a:r>
              <a:rPr lang="ru-RU"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1-сварной шов; </a:t>
            </a:r>
            <a:endParaRPr lang="ru-RU"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endParaRPr>
          </a:p>
          <a:p>
            <a:r>
              <a:rPr lang="ru-RU"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2-дефект </a:t>
            </a:r>
            <a:r>
              <a:rPr lang="ru-RU"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в сварном шве; </a:t>
            </a:r>
            <a:endParaRPr lang="ru-RU"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endParaRPr>
          </a:p>
          <a:p>
            <a:r>
              <a:rPr lang="ru-RU"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3-магнитная </a:t>
            </a:r>
            <a:r>
              <a:rPr lang="ru-RU"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пленка; </a:t>
            </a:r>
            <a:endParaRPr lang="ru-RU"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endParaRPr>
          </a:p>
          <a:p>
            <a:r>
              <a:rPr lang="ru-RU"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4-намагничивающее </a:t>
            </a:r>
            <a:r>
              <a:rPr lang="ru-RU"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устройство</a:t>
            </a:r>
            <a:endParaRPr lang="ru-RU" sz="16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424213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1024" y="0"/>
            <a:ext cx="12070976" cy="6294031"/>
          </a:xfrm>
          <a:prstGeom prst="rect">
            <a:avLst/>
          </a:prstGeom>
        </p:spPr>
        <p:txBody>
          <a:bodyPr wrap="square">
            <a:spAutoFit/>
          </a:bodyPr>
          <a:lstStyle/>
          <a:p>
            <a:pPr algn="just">
              <a:spcBef>
                <a:spcPts val="600"/>
              </a:spcBef>
              <a:spcAft>
                <a:spcPts val="600"/>
              </a:spcAft>
            </a:pPr>
            <a:r>
              <a:rPr lang="ru-RU"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Магнитоферрозондовый </a:t>
            </a:r>
            <a:r>
              <a:rPr lang="ru-RU"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метод неразрушающего контроля качества основан на использовании феррозондов в качестве первичных преобразователей</a:t>
            </a:r>
            <a:r>
              <a:rPr lang="ru-RU" b="1" dirty="0">
                <a:latin typeface="Times New Roman" panose="02020603050405020304" pitchFamily="18" charset="0"/>
                <a:ea typeface="Times New Roman" panose="02020603050405020304" pitchFamily="18" charset="0"/>
                <a:cs typeface="Times New Roman" panose="02020603050405020304" pitchFamily="18" charset="0"/>
              </a:rPr>
              <a:t>. </a:t>
            </a:r>
            <a:endParaRPr lang="ru-RU" b="1" dirty="0" smtClean="0">
              <a:latin typeface="Times New Roman" panose="02020603050405020304" pitchFamily="18" charset="0"/>
              <a:ea typeface="Times New Roman" panose="02020603050405020304" pitchFamily="18" charset="0"/>
              <a:cs typeface="Times New Roman" panose="02020603050405020304" pitchFamily="18" charset="0"/>
            </a:endParaRPr>
          </a:p>
          <a:p>
            <a:pPr algn="just">
              <a:spcBef>
                <a:spcPts val="600"/>
              </a:spcBef>
              <a:spcAft>
                <a:spcPts val="600"/>
              </a:spcAft>
            </a:pPr>
            <a:r>
              <a:rPr lang="ru-RU" b="1" dirty="0">
                <a:latin typeface="Times New Roman" panose="02020603050405020304" pitchFamily="18" charset="0"/>
                <a:ea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ea typeface="Times New Roman" panose="02020603050405020304" pitchFamily="18" charset="0"/>
                <a:cs typeface="Times New Roman" panose="02020603050405020304" pitchFamily="18" charset="0"/>
              </a:rPr>
              <a:t>    Обладая </a:t>
            </a:r>
            <a:r>
              <a:rPr lang="ru-RU" b="1" dirty="0">
                <a:latin typeface="Times New Roman" panose="02020603050405020304" pitchFamily="18" charset="0"/>
                <a:ea typeface="Times New Roman" panose="02020603050405020304" pitchFamily="18" charset="0"/>
                <a:cs typeface="Times New Roman" panose="02020603050405020304" pitchFamily="18" charset="0"/>
              </a:rPr>
              <a:t>высокой чувствительностью феррозонды способны обнаруживать поверхностные дефекты глубиной </a:t>
            </a:r>
            <a:r>
              <a:rPr lang="ru-RU"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около 0,1 мм и дефекты глубиной 0,1—0,5 м</a:t>
            </a:r>
            <a:r>
              <a:rPr lang="ru-RU" b="1" dirty="0">
                <a:latin typeface="Times New Roman" panose="02020603050405020304" pitchFamily="18" charset="0"/>
                <a:ea typeface="Times New Roman" panose="02020603050405020304" pitchFamily="18" charset="0"/>
                <a:cs typeface="Times New Roman" panose="02020603050405020304" pitchFamily="18" charset="0"/>
              </a:rPr>
              <a:t>м, которые расположены </a:t>
            </a:r>
            <a:r>
              <a:rPr lang="ru-RU"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на глубине до 10 мм</a:t>
            </a:r>
            <a:r>
              <a:rPr lang="ru-RU" b="1" dirty="0">
                <a:latin typeface="Times New Roman" panose="02020603050405020304" pitchFamily="18" charset="0"/>
                <a:ea typeface="Times New Roman" panose="02020603050405020304" pitchFamily="18" charset="0"/>
                <a:cs typeface="Times New Roman" panose="02020603050405020304" pitchFamily="18" charset="0"/>
              </a:rPr>
              <a:t>. Метод феррозондов позволяет создавать полностью автоматизированные установки, обладающие достаточно высокой производительностью работ.</a:t>
            </a:r>
            <a:endParaRPr lang="ru-RU" b="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gn="just">
              <a:spcBef>
                <a:spcPts val="600"/>
              </a:spcBef>
              <a:spcAft>
                <a:spcPts val="600"/>
              </a:spcAft>
            </a:pPr>
            <a:r>
              <a:rPr lang="ru-RU" b="1" dirty="0" smtClean="0">
                <a:solidFill>
                  <a:srgbClr val="7030A0"/>
                </a:solidFill>
                <a:latin typeface="Times New Roman" panose="02020603050405020304" pitchFamily="18" charset="0"/>
                <a:cs typeface="Times New Roman" panose="02020603050405020304" pitchFamily="18" charset="0"/>
              </a:rPr>
              <a:t>Феррозондовый</a:t>
            </a:r>
            <a:r>
              <a:rPr lang="ru-RU" b="1" dirty="0">
                <a:solidFill>
                  <a:srgbClr val="7030A0"/>
                </a:solidFill>
                <a:latin typeface="Times New Roman" panose="02020603050405020304" pitchFamily="18" charset="0"/>
                <a:cs typeface="Times New Roman" panose="02020603050405020304" pitchFamily="18" charset="0"/>
              </a:rPr>
              <a:t> </a:t>
            </a:r>
            <a:r>
              <a:rPr lang="ru-RU" b="1" dirty="0" smtClean="0">
                <a:solidFill>
                  <a:srgbClr val="7030A0"/>
                </a:solidFill>
                <a:effectLst/>
                <a:latin typeface="Times New Roman" panose="02020603050405020304" pitchFamily="18" charset="0"/>
                <a:cs typeface="Times New Roman" panose="02020603050405020304" pitchFamily="18" charset="0"/>
              </a:rPr>
              <a:t>магнитометр, прибор для измерения и индикации магнитных полей (в основном постоянных или медленно меняющихся) и их градиентов.  Как правило, феррозонд состоит из двух сердечников с обмотками, которые соединены так, что нечётные гармонические составляющие практически компенсируются. </a:t>
            </a:r>
          </a:p>
          <a:p>
            <a:pPr algn="just"/>
            <a:r>
              <a:rPr lang="ru-RU" b="1" dirty="0" smtClean="0">
                <a:latin typeface="Times New Roman" panose="02020603050405020304" pitchFamily="18" charset="0"/>
                <a:ea typeface="Times New Roman" panose="02020603050405020304" pitchFamily="18" charset="0"/>
                <a:cs typeface="Times New Roman" panose="02020603050405020304" pitchFamily="18" charset="0"/>
              </a:rPr>
              <a:t>К </a:t>
            </a:r>
            <a:r>
              <a:rPr lang="ru-RU" b="1" dirty="0">
                <a:latin typeface="Times New Roman" panose="02020603050405020304" pitchFamily="18" charset="0"/>
                <a:ea typeface="Times New Roman" panose="02020603050405020304" pitchFamily="18" charset="0"/>
                <a:cs typeface="Times New Roman" panose="02020603050405020304" pitchFamily="18" charset="0"/>
              </a:rPr>
              <a:t>достоинствам магнитоферрозондового метода контроля качества необходимо отнести следующее:</a:t>
            </a:r>
            <a:endParaRPr lang="ru-RU" b="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lvl="0" algn="just">
              <a:buSzPts val="1000"/>
              <a:tabLst>
                <a:tab pos="457200" algn="l"/>
              </a:tabLst>
            </a:pPr>
            <a:r>
              <a:rPr lang="ru-RU" b="1" dirty="0" smtClean="0">
                <a:latin typeface="Times New Roman" panose="02020603050405020304" pitchFamily="18" charset="0"/>
                <a:ea typeface="Times New Roman" panose="02020603050405020304" pitchFamily="18" charset="0"/>
                <a:cs typeface="Times New Roman" panose="02020603050405020304" pitchFamily="18" charset="0"/>
              </a:rPr>
              <a:t>- использование </a:t>
            </a:r>
            <a:r>
              <a:rPr lang="ru-RU" b="1" dirty="0">
                <a:latin typeface="Times New Roman" panose="02020603050405020304" pitchFamily="18" charset="0"/>
                <a:ea typeface="Times New Roman" panose="02020603050405020304" pitchFamily="18" charset="0"/>
                <a:cs typeface="Times New Roman" panose="02020603050405020304" pitchFamily="18" charset="0"/>
              </a:rPr>
              <a:t>статических магнитных полей, которые сравнительно глубоко проникают в контролируемые изделия и строительные конструкции, что позволяет обнаруживать как поверхностные, так и дефекты расположенные </a:t>
            </a:r>
            <a:r>
              <a:rPr lang="ru-RU"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на глубине залегания до 40 </a:t>
            </a:r>
            <a:r>
              <a:rPr lang="ru-RU"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мм;</a:t>
            </a:r>
            <a:endParaRPr lang="ru-RU"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endParaRPr>
          </a:p>
          <a:p>
            <a:pPr lvl="0" algn="just">
              <a:buSzPts val="1000"/>
              <a:tabLst>
                <a:tab pos="457200" algn="l"/>
              </a:tabLst>
            </a:pPr>
            <a:r>
              <a:rPr lang="ru-RU" b="1" dirty="0" smtClean="0">
                <a:latin typeface="Times New Roman" panose="02020603050405020304" pitchFamily="18" charset="0"/>
                <a:ea typeface="Times New Roman" panose="02020603050405020304" pitchFamily="18" charset="0"/>
                <a:cs typeface="Times New Roman" panose="02020603050405020304" pitchFamily="18" charset="0"/>
              </a:rPr>
              <a:t>-  измерение </a:t>
            </a:r>
            <a:r>
              <a:rPr lang="ru-RU" b="1" dirty="0">
                <a:latin typeface="Times New Roman" panose="02020603050405020304" pitchFamily="18" charset="0"/>
                <a:ea typeface="Times New Roman" panose="02020603050405020304" pitchFamily="18" charset="0"/>
                <a:cs typeface="Times New Roman" panose="02020603050405020304" pitchFamily="18" charset="0"/>
              </a:rPr>
              <a:t>градиента не в материале детали, изделия и строительных конструкций, а над их поверхностями. </a:t>
            </a:r>
            <a:r>
              <a:rPr lang="ru-RU"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Это значительно снижает требования к качеству поверхности, при этом шероховатость на литых деталях может </a:t>
            </a:r>
            <a:r>
              <a:rPr lang="ru-RU"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превышать R</a:t>
            </a:r>
            <a:r>
              <a:rPr lang="ru-RU" b="1" baseline="-250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z</a:t>
            </a:r>
            <a:r>
              <a:rPr lang="ru-RU"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320</a:t>
            </a:r>
            <a:r>
              <a:rPr lang="ru-RU"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а при контроле сварных швов по валику усиления шероховатости </a:t>
            </a:r>
            <a:r>
              <a:rPr lang="ru-RU"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могут достигать R</a:t>
            </a:r>
            <a:r>
              <a:rPr lang="ru-RU" b="1" baseline="-250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z</a:t>
            </a:r>
            <a:r>
              <a:rPr lang="ru-RU"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1500</a:t>
            </a:r>
            <a:r>
              <a:rPr lang="ru-RU"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Также зазор между преобразователем и контролируемой поверхностью изделий и строительных конструкций, обусловленный наличием загрязнений, может достигать 4 мм;</a:t>
            </a:r>
            <a:endParaRPr lang="ru-RU" b="1"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pPr lvl="0" algn="just">
              <a:buSzPts val="1000"/>
              <a:tabLst>
                <a:tab pos="457200" algn="l"/>
              </a:tabLst>
            </a:pPr>
            <a:r>
              <a:rPr lang="ru-RU" b="1" dirty="0" smtClean="0">
                <a:latin typeface="Times New Roman" panose="02020603050405020304" pitchFamily="18" charset="0"/>
                <a:ea typeface="Times New Roman" panose="02020603050405020304" pitchFamily="18" charset="0"/>
                <a:cs typeface="Times New Roman" panose="02020603050405020304" pitchFamily="18" charset="0"/>
              </a:rPr>
              <a:t>-  высокую </a:t>
            </a:r>
            <a:r>
              <a:rPr lang="ru-RU" b="1" dirty="0">
                <a:latin typeface="Times New Roman" panose="02020603050405020304" pitchFamily="18" charset="0"/>
                <a:ea typeface="Times New Roman" panose="02020603050405020304" pitchFamily="18" charset="0"/>
                <a:cs typeface="Times New Roman" panose="02020603050405020304" pitchFamily="18" charset="0"/>
              </a:rPr>
              <a:t>чувствительность, особенно к усталостным трещинам (</a:t>
            </a:r>
            <a:r>
              <a:rPr lang="ru-RU"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выявляются усталостные трещины с шириной раскрытия от 1 мкм и глубиной от 50 мкм</a:t>
            </a:r>
            <a:r>
              <a:rPr lang="ru-RU" b="1" dirty="0">
                <a:latin typeface="Times New Roman" panose="02020603050405020304" pitchFamily="18" charset="0"/>
                <a:ea typeface="Times New Roman" panose="02020603050405020304" pitchFamily="18" charset="0"/>
                <a:cs typeface="Times New Roman" panose="02020603050405020304" pitchFamily="18" charset="0"/>
              </a:rPr>
              <a:t>). По этому показателю феррозондовый метод приближается к магнитопорошковому методу контроля.</a:t>
            </a:r>
            <a:endParaRPr lang="ru-RU" b="1"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157829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4471" y="0"/>
            <a:ext cx="12057529" cy="2662267"/>
          </a:xfrm>
          <a:prstGeom prst="rect">
            <a:avLst/>
          </a:prstGeom>
        </p:spPr>
        <p:txBody>
          <a:bodyPr wrap="square">
            <a:spAutoFit/>
          </a:bodyPr>
          <a:lstStyle/>
          <a:p>
            <a:pPr algn="just"/>
            <a:r>
              <a:rPr lang="ru-RU"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Недостатки </a:t>
            </a:r>
            <a:r>
              <a:rPr lang="ru-RU"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магнитоферрозондового метода контроля обусловлены следующими требованиями:</a:t>
            </a:r>
            <a:endParaRPr lang="ru-RU" b="1"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pPr lvl="0" algn="just">
              <a:buSzPts val="1000"/>
              <a:tabLst>
                <a:tab pos="457200" algn="l"/>
              </a:tabLst>
            </a:pPr>
            <a:r>
              <a:rPr lang="ru-RU"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жесткими </a:t>
            </a:r>
            <a:r>
              <a:rPr lang="ru-RU"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требованиями к намагничиванию контролируемых деталей, изделий и строительных конструкций, что требует создания уникальных (для каждого типа деталей, изделий и строительных конструкций) намагничивающих устройств, а также приборов для измерения магнитных полей (полемеров) и соответствующего метрологического оборудования;</a:t>
            </a:r>
            <a:endParaRPr lang="ru-RU" b="1" i="1"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spcBef>
                <a:spcPts val="600"/>
              </a:spcBef>
              <a:spcAft>
                <a:spcPts val="600"/>
              </a:spcAft>
            </a:pPr>
            <a:r>
              <a:rPr lang="ru-RU" b="1" i="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спецификой </a:t>
            </a:r>
            <a:r>
              <a:rPr lang="ru-RU"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настройки дефектоскопов, которая производится с помощью специальных настроечных образцов с моделями дефектов. При этом градиент над каждым дефектом должен находиться в пределах малого допуска и соответственно для контроля градиента на настроечном образце требуется прибор для измерения градиента напряженности магнитного поля (градиентометр) и соответствующее метрологическое оборудование</a:t>
            </a:r>
            <a:endParaRPr lang="ru-RU" b="1" i="1" dirty="0">
              <a:solidFill>
                <a:srgbClr val="002060"/>
              </a:solidFill>
              <a:latin typeface="Times New Roman" panose="02020603050405020304" pitchFamily="18" charset="0"/>
              <a:cs typeface="Times New Roman" panose="02020603050405020304" pitchFamily="18" charset="0"/>
            </a:endParaRPr>
          </a:p>
        </p:txBody>
      </p:sp>
      <p:pic>
        <p:nvPicPr>
          <p:cNvPr id="3" name="Рисунок 2" descr="https://avatars.mds.yandex.net/i?id=ae14b673781faae9c4d37790dd1a00f107fa8610-6432328-images-thumbs&amp;n=13"/>
          <p:cNvPicPr/>
          <p:nvPr/>
        </p:nvPicPr>
        <p:blipFill rotWithShape="1">
          <a:blip r:embed="rId2">
            <a:duotone>
              <a:prstClr val="black"/>
              <a:srgbClr val="D9C3A5">
                <a:tint val="50000"/>
                <a:satMod val="180000"/>
              </a:srgbClr>
            </a:duotone>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7935" t="5000" r="8417" b="3235"/>
          <a:stretch/>
        </p:blipFill>
        <p:spPr bwMode="auto">
          <a:xfrm>
            <a:off x="336175" y="2662266"/>
            <a:ext cx="3402107" cy="3052945"/>
          </a:xfrm>
          <a:prstGeom prst="rect">
            <a:avLst/>
          </a:prstGeom>
          <a:noFill/>
          <a:ln>
            <a:solidFill>
              <a:schemeClr val="tx1"/>
            </a:solidFill>
          </a:ln>
        </p:spPr>
      </p:pic>
      <p:pic>
        <p:nvPicPr>
          <p:cNvPr id="4" name="Рисунок 3" descr="https://avatars.mds.yandex.net/i?id=2a00000179fbfced52de8a7d9fc3cb1611be-2806623-images-thumbs&amp;n=13"/>
          <p:cNvPicPr/>
          <p:nvPr/>
        </p:nvPicPr>
        <p:blipFill>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4143935" y="2662267"/>
            <a:ext cx="1920689" cy="3085780"/>
          </a:xfrm>
          <a:prstGeom prst="rect">
            <a:avLst/>
          </a:prstGeom>
          <a:noFill/>
          <a:ln>
            <a:noFill/>
          </a:ln>
        </p:spPr>
      </p:pic>
      <p:sp>
        <p:nvSpPr>
          <p:cNvPr id="5" name="Прямоугольник 4"/>
          <p:cNvSpPr/>
          <p:nvPr/>
        </p:nvSpPr>
        <p:spPr>
          <a:xfrm>
            <a:off x="4029634" y="5882757"/>
            <a:ext cx="2149289" cy="646331"/>
          </a:xfrm>
          <a:prstGeom prst="rect">
            <a:avLst/>
          </a:prstGeom>
        </p:spPr>
        <p:txBody>
          <a:bodyPr wrap="square">
            <a:spAutoFit/>
          </a:bodyPr>
          <a:lstStyle/>
          <a:p>
            <a:r>
              <a:rPr lang="ru-RU"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Феррозонды Афанасьев, Ю.В.</a:t>
            </a:r>
            <a:endParaRPr lang="ru-RU" b="1" dirty="0">
              <a:solidFill>
                <a:srgbClr val="C00000"/>
              </a:solidFill>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286869" y="5715212"/>
            <a:ext cx="3500718" cy="981423"/>
          </a:xfrm>
          <a:prstGeom prst="rect">
            <a:avLst/>
          </a:prstGeom>
        </p:spPr>
        <p:txBody>
          <a:bodyPr wrap="square">
            <a:spAutoFit/>
          </a:bodyPr>
          <a:lstStyle/>
          <a:p>
            <a:pPr>
              <a:lnSpc>
                <a:spcPct val="107000"/>
              </a:lnSpc>
              <a:spcAft>
                <a:spcPts val="800"/>
              </a:spcAft>
            </a:pPr>
            <a:r>
              <a:rPr lang="ru-RU"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Магнитометр геофизический трехкомпонентный купить - цены от ООО "АНК"</a:t>
            </a:r>
            <a:endParaRPr lang="ru-RU" sz="20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2050" name="Picture 2" descr="https://avatars.mds.yandex.net/i?id=c2a4be43d9aebd550b76bda22c9e05a7-5194885-images-thumbs&amp;n=13"/>
          <p:cNvPicPr>
            <a:picLocks noChangeAspect="1" noChangeArrowheads="1"/>
          </p:cNvPicPr>
          <p:nvPr/>
        </p:nvPicPr>
        <p:blipFill rotWithShape="1">
          <a:blip r:embed="rId6">
            <a:duotone>
              <a:prstClr val="black"/>
              <a:srgbClr val="D9C3A5">
                <a:tint val="50000"/>
                <a:satMod val="180000"/>
              </a:srgbClr>
            </a:duotone>
            <a:extLst>
              <a:ext uri="{28A0092B-C50C-407E-A947-70E740481C1C}">
                <a14:useLocalDpi xmlns:a14="http://schemas.microsoft.com/office/drawing/2010/main" val="0"/>
              </a:ext>
            </a:extLst>
          </a:blip>
          <a:srcRect b="7576"/>
          <a:stretch/>
        </p:blipFill>
        <p:spPr bwMode="auto">
          <a:xfrm>
            <a:off x="6163235" y="2700046"/>
            <a:ext cx="5885330" cy="399658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62062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4812" y="0"/>
            <a:ext cx="12017188" cy="6586418"/>
          </a:xfrm>
          <a:prstGeom prst="rect">
            <a:avLst/>
          </a:prstGeom>
        </p:spPr>
        <p:txBody>
          <a:bodyPr wrap="square">
            <a:spAutoFit/>
          </a:bodyPr>
          <a:lstStyle/>
          <a:p>
            <a:pPr algn="just">
              <a:spcBef>
                <a:spcPts val="600"/>
              </a:spcBef>
              <a:spcAft>
                <a:spcPts val="600"/>
              </a:spcAft>
            </a:pPr>
            <a:r>
              <a:rPr lang="ru-RU" b="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Индукционный </a:t>
            </a:r>
            <a:r>
              <a:rPr lang="ru-RU"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метод магнитного неразрушающего контроля </a:t>
            </a:r>
            <a:r>
              <a:rPr lang="ru-RU" b="1" dirty="0">
                <a:latin typeface="Times New Roman" panose="02020603050405020304" pitchFamily="18" charset="0"/>
                <a:ea typeface="Times New Roman" panose="02020603050405020304" pitchFamily="18" charset="0"/>
                <a:cs typeface="Times New Roman" panose="02020603050405020304" pitchFamily="18" charset="0"/>
              </a:rPr>
              <a:t>качества основан на регистрации магнитных полей контрольных деталей, изделий, строительных конструкций, и в целом зданий и сооружений индукционными преобразователями.</a:t>
            </a:r>
            <a:endParaRPr lang="ru-RU" b="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gn="just">
              <a:spcBef>
                <a:spcPts val="600"/>
              </a:spcBef>
              <a:spcAft>
                <a:spcPts val="600"/>
              </a:spcAft>
            </a:pPr>
            <a:r>
              <a:rPr lang="ru-RU" b="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b="1" dirty="0" smtClean="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Метод </a:t>
            </a:r>
            <a:r>
              <a:rPr lang="ru-RU" b="1" dirty="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индукционного магнитного контроля пригоден для контроля качества изделий и строительных конструкций с постоянным по длине сечением прутков, труб, рельс, канатов и т.п.</a:t>
            </a:r>
            <a:endParaRPr lang="ru-RU" b="1" dirty="0" smtClean="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spcBef>
                <a:spcPts val="600"/>
              </a:spcBef>
              <a:spcAft>
                <a:spcPts val="600"/>
              </a:spcAft>
            </a:pPr>
            <a:r>
              <a:rPr lang="ru-RU" b="1" dirty="0" smtClean="0">
                <a:latin typeface="Times New Roman" panose="02020603050405020304" pitchFamily="18" charset="0"/>
                <a:ea typeface="Times New Roman" panose="02020603050405020304" pitchFamily="18" charset="0"/>
                <a:cs typeface="Times New Roman" panose="02020603050405020304" pitchFamily="18" charset="0"/>
              </a:rPr>
              <a:t>     На </a:t>
            </a:r>
            <a:r>
              <a:rPr lang="ru-RU" b="1" dirty="0">
                <a:latin typeface="Times New Roman" panose="02020603050405020304" pitchFamily="18" charset="0"/>
                <a:ea typeface="Times New Roman" panose="02020603050405020304" pitchFamily="18" charset="0"/>
                <a:cs typeface="Times New Roman" panose="02020603050405020304" pitchFamily="18" charset="0"/>
              </a:rPr>
              <a:t>практике используется множество приборов (дефектоскопов), основанных на индукционном методе магнитного контроля.</a:t>
            </a:r>
            <a:endParaRPr lang="ru-RU" b="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gn="just">
              <a:spcBef>
                <a:spcPts val="600"/>
              </a:spcBef>
              <a:spcAft>
                <a:spcPts val="600"/>
              </a:spcAft>
            </a:pPr>
            <a:r>
              <a:rPr lang="ru-RU" b="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Индукционный </a:t>
            </a:r>
            <a:r>
              <a:rPr lang="ru-RU"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метод магнитного контроля качества может использоваться для контроля сварных труб, перемещающихся относительно индукционной головки</a:t>
            </a:r>
            <a:r>
              <a:rPr lang="ru-RU"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a:t>
            </a:r>
          </a:p>
          <a:p>
            <a:pPr algn="just">
              <a:spcBef>
                <a:spcPts val="600"/>
              </a:spcBef>
              <a:spcAft>
                <a:spcPts val="600"/>
              </a:spcAft>
            </a:pPr>
            <a:r>
              <a:rPr lang="ru-RU" b="1" dirty="0" smtClean="0">
                <a:latin typeface="Times New Roman" panose="02020603050405020304" pitchFamily="18" charset="0"/>
                <a:cs typeface="Times New Roman" panose="02020603050405020304" pitchFamily="18" charset="0"/>
              </a:rPr>
              <a:t>     При </a:t>
            </a:r>
            <a:r>
              <a:rPr lang="ru-RU" b="1" dirty="0">
                <a:latin typeface="Times New Roman" panose="02020603050405020304" pitchFamily="18" charset="0"/>
                <a:cs typeface="Times New Roman" panose="02020603050405020304" pitchFamily="18" charset="0"/>
              </a:rPr>
              <a:t>этом индукционная катушка наматывается на сердечнике из металла с высокой магнитной проницаемостью и вместе они составляют магнитную индукционную головку.</a:t>
            </a:r>
          </a:p>
          <a:p>
            <a:pPr algn="just">
              <a:spcBef>
                <a:spcPts val="600"/>
              </a:spcBef>
              <a:spcAft>
                <a:spcPts val="600"/>
              </a:spcAft>
            </a:pPr>
            <a:r>
              <a:rPr lang="ru-RU" b="1" dirty="0" smtClean="0">
                <a:latin typeface="Times New Roman" panose="02020603050405020304" pitchFamily="18" charset="0"/>
                <a:cs typeface="Times New Roman" panose="02020603050405020304" pitchFamily="18" charset="0"/>
              </a:rPr>
              <a:t>     Индукционный </a:t>
            </a:r>
            <a:r>
              <a:rPr lang="ru-RU" b="1" dirty="0">
                <a:latin typeface="Times New Roman" panose="02020603050405020304" pitchFamily="18" charset="0"/>
                <a:cs typeface="Times New Roman" panose="02020603050405020304" pitchFamily="18" charset="0"/>
              </a:rPr>
              <a:t>метод отличается повышенной надежностью и может работать в сильных магнитных полях, при этом требуется перемещение магнитной головки с постоянной скоростью вдоль направления магнитного поля, а также необходимо, чтобы щель рабочего зазора в индукционном сердечнике была перпендикулярна к направлению движения магнитной головки. </a:t>
            </a:r>
            <a:endParaRPr lang="ru-RU" b="1" dirty="0" smtClean="0">
              <a:latin typeface="Times New Roman" panose="02020603050405020304" pitchFamily="18" charset="0"/>
              <a:cs typeface="Times New Roman" panose="02020603050405020304" pitchFamily="18" charset="0"/>
            </a:endParaRPr>
          </a:p>
          <a:p>
            <a:pPr algn="just">
              <a:spcBef>
                <a:spcPts val="600"/>
              </a:spcBef>
              <a:spcAft>
                <a:spcPts val="600"/>
              </a:spcAft>
            </a:pPr>
            <a:r>
              <a:rPr lang="ru-RU" b="1" dirty="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    </a:t>
            </a:r>
            <a:r>
              <a:rPr lang="ru-RU" b="1" dirty="0" smtClean="0">
                <a:solidFill>
                  <a:srgbClr val="002060"/>
                </a:solidFill>
                <a:latin typeface="Times New Roman" panose="02020603050405020304" pitchFamily="18" charset="0"/>
                <a:cs typeface="Times New Roman" panose="02020603050405020304" pitchFamily="18" charset="0"/>
              </a:rPr>
              <a:t>Данный </a:t>
            </a:r>
            <a:r>
              <a:rPr lang="ru-RU" b="1" dirty="0">
                <a:solidFill>
                  <a:srgbClr val="002060"/>
                </a:solidFill>
                <a:latin typeface="Times New Roman" panose="02020603050405020304" pitchFamily="18" charset="0"/>
                <a:cs typeface="Times New Roman" panose="02020603050405020304" pitchFamily="18" charset="0"/>
              </a:rPr>
              <a:t>метод рационально применять при большой длине сварных швов.</a:t>
            </a:r>
          </a:p>
          <a:p>
            <a:pPr algn="just">
              <a:spcBef>
                <a:spcPts val="600"/>
              </a:spcBef>
              <a:spcAft>
                <a:spcPts val="600"/>
              </a:spcAft>
            </a:pPr>
            <a:r>
              <a:rPr lang="ru-RU" b="1" dirty="0" smtClean="0">
                <a:latin typeface="Times New Roman" panose="02020603050405020304" pitchFamily="18" charset="0"/>
                <a:cs typeface="Times New Roman" panose="02020603050405020304" pitchFamily="18" charset="0"/>
              </a:rPr>
              <a:t>     </a:t>
            </a:r>
            <a:r>
              <a:rPr lang="ru-RU" b="1" dirty="0" smtClean="0">
                <a:solidFill>
                  <a:srgbClr val="7030A0"/>
                </a:solidFill>
                <a:latin typeface="Times New Roman" panose="02020603050405020304" pitchFamily="18" charset="0"/>
                <a:cs typeface="Times New Roman" panose="02020603050405020304" pitchFamily="18" charset="0"/>
              </a:rPr>
              <a:t>Существенным </a:t>
            </a:r>
            <a:r>
              <a:rPr lang="ru-RU" b="1" dirty="0">
                <a:solidFill>
                  <a:srgbClr val="7030A0"/>
                </a:solidFill>
                <a:latin typeface="Times New Roman" panose="02020603050405020304" pitchFamily="18" charset="0"/>
                <a:cs typeface="Times New Roman" panose="02020603050405020304" pitchFamily="18" charset="0"/>
              </a:rPr>
              <a:t>недостатком индукционного метода магнитного контроля качества является малая его чувствительность к тончайшим поверхностным дефектам типа волосяных, а также шлаковых включений и т. д.</a:t>
            </a:r>
          </a:p>
          <a:p>
            <a:pPr algn="just">
              <a:spcBef>
                <a:spcPts val="600"/>
              </a:spcBef>
              <a:spcAft>
                <a:spcPts val="600"/>
              </a:spcAft>
            </a:pPr>
            <a:endParaRPr lang="ru-RU" b="1"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460555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1024" y="0"/>
            <a:ext cx="12070976" cy="6278642"/>
          </a:xfrm>
          <a:prstGeom prst="rect">
            <a:avLst/>
          </a:prstGeom>
        </p:spPr>
        <p:txBody>
          <a:bodyPr wrap="square">
            <a:spAutoFit/>
          </a:bodyPr>
          <a:lstStyle/>
          <a:p>
            <a:pPr algn="just">
              <a:spcBef>
                <a:spcPts val="600"/>
              </a:spcBef>
              <a:spcAft>
                <a:spcPts val="600"/>
              </a:spcAft>
            </a:pPr>
            <a:r>
              <a:rPr lang="ru-RU" b="1" dirty="0" smtClean="0">
                <a:latin typeface="Times New Roman" panose="02020603050405020304" pitchFamily="18" charset="0"/>
                <a:ea typeface="Times New Roman" panose="02020603050405020304" pitchFamily="18" charset="0"/>
                <a:cs typeface="Times New Roman" panose="02020603050405020304" pitchFamily="18" charset="0"/>
              </a:rPr>
              <a:t>     Индукционный </a:t>
            </a:r>
            <a:r>
              <a:rPr lang="ru-RU" b="1" dirty="0">
                <a:latin typeface="Times New Roman" panose="02020603050405020304" pitchFamily="18" charset="0"/>
                <a:ea typeface="Times New Roman" panose="02020603050405020304" pitchFamily="18" charset="0"/>
                <a:cs typeface="Times New Roman" panose="02020603050405020304" pitchFamily="18" charset="0"/>
              </a:rPr>
              <a:t>метод магнитного контроля основан на использовании магнитного потока, рассеиваемого в местах расположения дефектов сварных швов, а также для наведения электродвижущей силы в специальной магнитной катушке, передвигаемой вдоль свариваемых кромок изделий и строительных конструкций.</a:t>
            </a:r>
            <a:endParaRPr lang="ru-RU" b="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gn="just">
              <a:spcBef>
                <a:spcPts val="600"/>
              </a:spcBef>
              <a:spcAft>
                <a:spcPts val="600"/>
              </a:spcAft>
            </a:pPr>
            <a:r>
              <a:rPr lang="ru-RU" b="1" dirty="0" smtClean="0">
                <a:latin typeface="Times New Roman" panose="02020603050405020304" pitchFamily="18" charset="0"/>
                <a:ea typeface="Times New Roman" panose="02020603050405020304" pitchFamily="18" charset="0"/>
                <a:cs typeface="Times New Roman" panose="02020603050405020304" pitchFamily="18" charset="0"/>
              </a:rPr>
              <a:t>     Работа </a:t>
            </a:r>
            <a:r>
              <a:rPr lang="ru-RU" b="1" dirty="0">
                <a:latin typeface="Times New Roman" panose="02020603050405020304" pitchFamily="18" charset="0"/>
                <a:ea typeface="Times New Roman" panose="02020603050405020304" pitchFamily="18" charset="0"/>
                <a:cs typeface="Times New Roman" panose="02020603050405020304" pitchFamily="18" charset="0"/>
              </a:rPr>
              <a:t>индукционного метода основывается в наведении и усилении индукционного тока и подаче его на телефон и сигнальную лампу или специальный магнитоэлектрический прибор. При этом по звуку, а также по отклонению стрелки прибора или зажиганию специальной лампы определяют расположение дефекта.</a:t>
            </a:r>
            <a:endParaRPr lang="ru-RU" b="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gn="just">
              <a:spcBef>
                <a:spcPts val="600"/>
              </a:spcBef>
              <a:spcAft>
                <a:spcPts val="600"/>
              </a:spcAft>
            </a:pPr>
            <a:r>
              <a:rPr lang="ru-RU" b="1" dirty="0" smtClean="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     Индукционный магнитный контроль качества изделий, строительных конструкций, и в целом зданий и сооружений производят дефектоскопом </a:t>
            </a:r>
            <a:r>
              <a:rPr lang="ru-RU"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типа МД-138.</a:t>
            </a:r>
            <a:endParaRPr lang="ru-RU" b="1"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spcBef>
                <a:spcPts val="600"/>
              </a:spcBef>
              <a:spcAft>
                <a:spcPts val="600"/>
              </a:spcAft>
            </a:pPr>
            <a:r>
              <a:rPr lang="ru-RU" b="1" dirty="0" smtClean="0">
                <a:latin typeface="Times New Roman" panose="02020603050405020304" pitchFamily="18" charset="0"/>
                <a:ea typeface="Times New Roman" panose="02020603050405020304" pitchFamily="18" charset="0"/>
                <a:cs typeface="Times New Roman" panose="02020603050405020304" pitchFamily="18" charset="0"/>
              </a:rPr>
              <a:t>     Особенностью данного дефектоскопа является использование бесконтактной поперечной системы намагничивания. </a:t>
            </a:r>
            <a:r>
              <a:rPr lang="ru-RU"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Дефектоскоп типа МД-138 </a:t>
            </a:r>
            <a:r>
              <a:rPr lang="ru-RU" b="1" dirty="0" smtClean="0">
                <a:latin typeface="Times New Roman" panose="02020603050405020304" pitchFamily="18" charset="0"/>
                <a:ea typeface="Times New Roman" panose="02020603050405020304" pitchFamily="18" charset="0"/>
                <a:cs typeface="Times New Roman" panose="02020603050405020304" pitchFamily="18" charset="0"/>
              </a:rPr>
              <a:t>обнаруживает поверхностные дефекты </a:t>
            </a:r>
            <a:r>
              <a:rPr lang="ru-RU"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глубиной более 0,20 мм</a:t>
            </a:r>
            <a:r>
              <a:rPr lang="ru-RU" b="1" dirty="0" smtClean="0">
                <a:latin typeface="Times New Roman" panose="02020603050405020304" pitchFamily="18" charset="0"/>
                <a:ea typeface="Times New Roman" panose="02020603050405020304" pitchFamily="18" charset="0"/>
                <a:cs typeface="Times New Roman" panose="02020603050405020304" pitchFamily="18" charset="0"/>
              </a:rPr>
              <a:t>, а также под поверхностные дефекты металлических труб, изделий и строительных конструкций.</a:t>
            </a:r>
          </a:p>
          <a:p>
            <a:pPr algn="just">
              <a:spcBef>
                <a:spcPts val="600"/>
              </a:spcBef>
              <a:spcAft>
                <a:spcPts val="600"/>
              </a:spcAft>
            </a:pPr>
            <a:r>
              <a:rPr lang="ru-RU" b="1" dirty="0" smtClean="0">
                <a:latin typeface="Times New Roman" panose="02020603050405020304" pitchFamily="18" charset="0"/>
                <a:cs typeface="Times New Roman" panose="02020603050405020304" pitchFamily="18" charset="0"/>
              </a:rPr>
              <a:t>     Для </a:t>
            </a:r>
            <a:r>
              <a:rPr lang="ru-RU" b="1" dirty="0">
                <a:latin typeface="Times New Roman" panose="02020603050405020304" pitchFamily="18" charset="0"/>
                <a:cs typeface="Times New Roman" panose="02020603050405020304" pitchFamily="18" charset="0"/>
              </a:rPr>
              <a:t>контроля качества холоднокатанных и холоднотянутых металлических труб предусмотрены индукционные дефектоскопы типа ДК, а для контроля холоднокатанных металлических полос для изготовления строительных изделий и конструкций предусмотрены дефектоскопы типа МД.</a:t>
            </a:r>
          </a:p>
          <a:p>
            <a:pPr algn="just">
              <a:spcBef>
                <a:spcPts val="600"/>
              </a:spcBef>
              <a:spcAft>
                <a:spcPts val="600"/>
              </a:spcAft>
            </a:pPr>
            <a:r>
              <a:rPr lang="ru-RU" b="1" dirty="0" smtClean="0">
                <a:latin typeface="Times New Roman" panose="02020603050405020304" pitchFamily="18" charset="0"/>
                <a:cs typeface="Times New Roman" panose="02020603050405020304" pitchFamily="18" charset="0"/>
              </a:rPr>
              <a:t>     Также </a:t>
            </a:r>
            <a:r>
              <a:rPr lang="ru-RU" b="1" dirty="0">
                <a:latin typeface="Times New Roman" panose="02020603050405020304" pitchFamily="18" charset="0"/>
                <a:cs typeface="Times New Roman" panose="02020603050405020304" pitchFamily="18" charset="0"/>
              </a:rPr>
              <a:t>на основе феррозондовых магнитных преобразователях созданы </a:t>
            </a:r>
            <a:r>
              <a:rPr lang="ru-RU" b="1" dirty="0">
                <a:solidFill>
                  <a:srgbClr val="FF0000"/>
                </a:solidFill>
                <a:latin typeface="Times New Roman" panose="02020603050405020304" pitchFamily="18" charset="0"/>
                <a:cs typeface="Times New Roman" panose="02020603050405020304" pitchFamily="18" charset="0"/>
              </a:rPr>
              <a:t>установки УФКТ-1М и МД-10Ф</a:t>
            </a:r>
            <a:r>
              <a:rPr lang="ru-RU" b="1" dirty="0">
                <a:latin typeface="Times New Roman" panose="02020603050405020304" pitchFamily="18" charset="0"/>
                <a:cs typeface="Times New Roman" panose="02020603050405020304" pitchFamily="18" charset="0"/>
              </a:rPr>
              <a:t>, которые применяются для контроля качества ферромагнитных металлических изделий и строительных конструкций. </a:t>
            </a:r>
            <a:endParaRPr lang="ru-RU" b="1" dirty="0" smtClean="0">
              <a:latin typeface="Times New Roman" panose="02020603050405020304" pitchFamily="18" charset="0"/>
              <a:cs typeface="Times New Roman" panose="02020603050405020304" pitchFamily="18" charset="0"/>
            </a:endParaRPr>
          </a:p>
          <a:p>
            <a:pPr algn="just">
              <a:spcBef>
                <a:spcPts val="600"/>
              </a:spcBef>
              <a:spcAft>
                <a:spcPts val="600"/>
              </a:spcAft>
            </a:pPr>
            <a:r>
              <a:rPr lang="ru-RU" b="1" dirty="0">
                <a:solidFill>
                  <a:srgbClr val="7030A0"/>
                </a:solidFill>
                <a:latin typeface="Times New Roman" panose="02020603050405020304" pitchFamily="18" charset="0"/>
                <a:cs typeface="Times New Roman" panose="02020603050405020304" pitchFamily="18" charset="0"/>
              </a:rPr>
              <a:t> </a:t>
            </a:r>
            <a:r>
              <a:rPr lang="ru-RU" b="1" dirty="0" smtClean="0">
                <a:solidFill>
                  <a:srgbClr val="7030A0"/>
                </a:solidFill>
                <a:latin typeface="Times New Roman" panose="02020603050405020304" pitchFamily="18" charset="0"/>
                <a:cs typeface="Times New Roman" panose="02020603050405020304" pitchFamily="18" charset="0"/>
              </a:rPr>
              <a:t>    С помощью данных установок выявляются волосяные трещины и раковины в стенках металлических труб, а также в изделиях и строительных конструкциях.</a:t>
            </a:r>
            <a:r>
              <a:rPr lang="ru-RU" b="1" dirty="0" smtClean="0">
                <a:latin typeface="Times New Roman" panose="02020603050405020304" pitchFamily="18" charset="0"/>
                <a:cs typeface="Times New Roman" panose="02020603050405020304" pitchFamily="18" charset="0"/>
              </a:rPr>
              <a:t>     </a:t>
            </a:r>
            <a:endParaRPr lang="ru-RU" b="1"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980553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https://cf2.ppt-online.org/files2/slide/q/QZOXuABJMkcRHmLboDPxzIyid0tWE7N68sVFT1rKSh/slide-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47454" y="0"/>
            <a:ext cx="6644546" cy="406556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4" name="Picture 10" descr="https://rps-flex.ru/wp-content/uploads/885874af975b28a6f72e23334c23a020.jpg"/>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11345" y="2858361"/>
            <a:ext cx="5332852" cy="399963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3363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40740" y="2514600"/>
            <a:ext cx="6387354"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b="1" dirty="0" smtClean="0">
                <a:solidFill>
                  <a:srgbClr val="C00000"/>
                </a:solidFill>
                <a:latin typeface="Times New Roman" panose="02020603050405020304" pitchFamily="18" charset="0"/>
                <a:cs typeface="Times New Roman" panose="02020603050405020304" pitchFamily="18" charset="0"/>
              </a:rPr>
              <a:t>БЛАГОДАРЮ ЗА ВНИМАНИЕ!</a:t>
            </a:r>
            <a:endParaRPr lang="ru-RU" sz="2800"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08949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8" descr="https://c1424.c.3072.ru/pluginfile.php/19439/course/overviewfiles/3-66f5047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5361" y="3564497"/>
            <a:ext cx="3489325" cy="232476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https://c1623.c.3072.ru/pluginfile.php/1318/course/overviewfiles/dlya-sayta.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231973"/>
            <a:ext cx="4594224" cy="2584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4944522"/>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499</TotalTime>
  <Words>992</Words>
  <Application>Microsoft Office PowerPoint</Application>
  <PresentationFormat>Широкоэкранный</PresentationFormat>
  <Paragraphs>83</Paragraphs>
  <Slides>15</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15</vt:i4>
      </vt:variant>
    </vt:vector>
  </HeadingPairs>
  <TitlesOfParts>
    <vt:vector size="21" baseType="lpstr">
      <vt:lpstr>Arial</vt:lpstr>
      <vt:lpstr>Calibri</vt:lpstr>
      <vt:lpstr>Calibri Light</vt:lpstr>
      <vt:lpstr>Symbol</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diakov.net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RePack by Diakov</dc:creator>
  <cp:lastModifiedBy>RePack by Diakov</cp:lastModifiedBy>
  <cp:revision>8</cp:revision>
  <dcterms:created xsi:type="dcterms:W3CDTF">2022-12-03T06:24:57Z</dcterms:created>
  <dcterms:modified xsi:type="dcterms:W3CDTF">2022-12-05T05:06:55Z</dcterms:modified>
</cp:coreProperties>
</file>